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Lst>
  <p:notesMasterIdLst>
    <p:notesMasterId r:id="rId25"/>
  </p:notesMasterIdLst>
  <p:sldIdLst>
    <p:sldId id="668" r:id="rId6"/>
    <p:sldId id="258" r:id="rId7"/>
    <p:sldId id="257" r:id="rId8"/>
    <p:sldId id="265" r:id="rId9"/>
    <p:sldId id="294" r:id="rId10"/>
    <p:sldId id="315" r:id="rId11"/>
    <p:sldId id="295" r:id="rId12"/>
    <p:sldId id="316" r:id="rId13"/>
    <p:sldId id="2146846251" r:id="rId14"/>
    <p:sldId id="671" r:id="rId15"/>
    <p:sldId id="669" r:id="rId16"/>
    <p:sldId id="2146846252" r:id="rId17"/>
    <p:sldId id="673" r:id="rId18"/>
    <p:sldId id="2146846222" r:id="rId19"/>
    <p:sldId id="2146846217" r:id="rId20"/>
    <p:sldId id="2146846218" r:id="rId21"/>
    <p:sldId id="2146846221" r:id="rId22"/>
    <p:sldId id="662" r:id="rId23"/>
    <p:sldId id="2146846250" r:id="rId24"/>
  </p:sldIdLst>
  <p:sldSz cx="12192000" cy="6858000"/>
  <p:notesSz cx="7315200" cy="96012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954D13-7285-2B9A-21D4-3965984A0E16}" name="Becky Rettler" initials="BR" userId="S::becky.rettler@girlscoutsrv.org::7aad7ff4-8d66-4b96-850e-4269002920c2" providerId="AD"/>
  <p188:author id="{358F4C6F-3BF4-4C1C-9FB8-E622EB9B9B31}" name="Kiana Erickson" initials="KE" userId="S::Kiana.Erickson@girlscoutsrv.org::ec144055-7f6f-4477-b68f-491c16720fbf" providerId="AD"/>
  <p188:author id="{AFE7737D-1470-4FE9-A7C5-430482B328E6}" name="Kiana Erickson" initials="KE" userId="S::kiana.erickson@girlscoutsrv.org::ec144055-7f6f-4477-b68f-491c16720fbf" providerId="AD"/>
  <p188:author id="{54B3D79B-26F8-1DB3-ADA6-391FC4D155DD}" name="Jennifer Gilbertson" initials="JG" userId="S::Jennifer.Gilbertson@girlscoutsrv.org::ef9f0b20-8081-4a96-9f90-c9723d0f1c3a" providerId="AD"/>
  <p188:author id="{3E1B189E-A6EA-044B-1B2B-0F38146B0F82}" name="Tammy Freese" initials="TF" userId="S::tammy.freese@girlscoutsrv.org::14393df6-8461-498f-bc7c-965fc858c3e8" providerId="AD"/>
  <p188:author id="{AE2618C2-CDDD-16D3-476A-DB54AF957297}" name="Andrea Kidder" initials="AK" userId="S::Andrea.Kidder@girlscoutsrv.org::ee35c83b-549c-4115-affb-a27d78a95357" providerId="AD"/>
  <p188:author id="{1E2488CB-62C6-246B-1ED3-47D601464ED8}" name="Jennifer Gilbertson" initials="JG" userId="S::jennifer.gilbertson@girlscoutsrv.org::ef9f0b20-8081-4a96-9f90-c9723d0f1c3a" providerId="AD"/>
  <p188:author id="{E975E6ED-9FAF-C0BA-E1F8-0D2E4B6B4275}" name="Rachel Horstman" initials="RH" userId="S::rachel.horstman@girlscoutsrv.org::e5406958-e48c-4210-823a-915048c4e9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ammy Freese" initials="TF" lastIdx="1" clrIdx="0">
    <p:extLst>
      <p:ext uri="{19B8F6BF-5375-455C-9EA6-DF929625EA0E}">
        <p15:presenceInfo xmlns:p15="http://schemas.microsoft.com/office/powerpoint/2012/main" userId="S::tammy.freese@girlscoutsrv.org::14393df6-8461-498f-bc7c-965fc858c3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9C9C9"/>
    <a:srgbClr val="FBD0B1"/>
    <a:srgbClr val="00BA45"/>
    <a:srgbClr val="FFE697"/>
    <a:srgbClr val="70C6E7"/>
    <a:srgbClr val="F7BE00"/>
    <a:srgbClr val="AF0061"/>
    <a:srgbClr val="D5F267"/>
    <a:srgbClr val="FD329E"/>
    <a:srgbClr val="0056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824" autoAdjust="0"/>
  </p:normalViewPr>
  <p:slideViewPr>
    <p:cSldViewPr snapToGrid="0">
      <p:cViewPr varScale="1">
        <p:scale>
          <a:sx n="54" d="100"/>
          <a:sy n="54" d="100"/>
        </p:scale>
        <p:origin x="90"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79ADBAB-D8CE-4300-8440-34FFA85C0887}" type="datetimeFigureOut">
              <a:rPr lang="en-US" smtClean="0"/>
              <a:t>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CAA5598-CAF2-44EB-AE12-77321B1DA8BB}" type="slidenum">
              <a:rPr lang="en-US" smtClean="0"/>
              <a:t>‹#›</a:t>
            </a:fld>
            <a:endParaRPr lang="en-US"/>
          </a:p>
        </p:txBody>
      </p:sp>
    </p:spTree>
    <p:extLst>
      <p:ext uri="{BB962C8B-B14F-4D97-AF65-F5344CB8AC3E}">
        <p14:creationId xmlns:p14="http://schemas.microsoft.com/office/powerpoint/2010/main" val="3210732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groups/18841422150033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and welcome to the 2025 Troop Cookie Manager Training </a:t>
            </a:r>
          </a:p>
        </p:txBody>
      </p:sp>
      <p:sp>
        <p:nvSpPr>
          <p:cNvPr id="4" name="Slide Number Placeholder 3"/>
          <p:cNvSpPr>
            <a:spLocks noGrp="1"/>
          </p:cNvSpPr>
          <p:nvPr>
            <p:ph type="sldNum" sz="quarter" idx="5"/>
          </p:nvPr>
        </p:nvSpPr>
        <p:spPr/>
        <p:txBody>
          <a:bodyPr/>
          <a:lstStyle/>
          <a:p>
            <a:fld id="{3CAA5598-CAF2-44EB-AE12-77321B1DA8BB}" type="slidenum">
              <a:rPr lang="en-US" smtClean="0"/>
              <a:t>1</a:t>
            </a:fld>
            <a:endParaRPr lang="en-US"/>
          </a:p>
        </p:txBody>
      </p:sp>
    </p:spTree>
    <p:extLst>
      <p:ext uri="{BB962C8B-B14F-4D97-AF65-F5344CB8AC3E}">
        <p14:creationId xmlns:p14="http://schemas.microsoft.com/office/powerpoint/2010/main" val="1646986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have those new or updated elements, we have popular features that are returning...</a:t>
            </a:r>
          </a:p>
          <a:p>
            <a:endParaRPr lang="en-US" dirty="0"/>
          </a:p>
          <a:p>
            <a:pPr marL="0" indent="0"/>
            <a:r>
              <a:rPr lang="en-US" dirty="0"/>
              <a:t>-</a:t>
            </a:r>
            <a:r>
              <a:rPr lang="en-US" b="1" dirty="0">
                <a:latin typeface="Girl Scout Display Light" panose="02020003000000000000" pitchFamily="18" charset="0"/>
              </a:rPr>
              <a:t>River Valleys will cover 100% of the  transaction fees </a:t>
            </a:r>
            <a:r>
              <a:rPr lang="en-US" dirty="0">
                <a:latin typeface="Girl Scout Display Light" panose="02020003000000000000" pitchFamily="18" charset="0"/>
              </a:rPr>
              <a:t>for troops</a:t>
            </a:r>
            <a:r>
              <a:rPr lang="en-US" b="1" dirty="0">
                <a:latin typeface="Girl Scout Display Light" panose="02020003000000000000" pitchFamily="18" charset="0"/>
              </a:rPr>
              <a:t> </a:t>
            </a:r>
            <a:r>
              <a:rPr lang="en-US" dirty="0">
                <a:latin typeface="Girl Scout Display Light" panose="02020003000000000000" pitchFamily="18" charset="0"/>
              </a:rPr>
              <a:t>using Digital Cookie to process credit card/Venmo/PayPal payments </a:t>
            </a:r>
          </a:p>
          <a:p>
            <a:r>
              <a:rPr lang="en-US" dirty="0"/>
              <a:t>-</a:t>
            </a:r>
            <a:r>
              <a:rPr lang="en-US" dirty="0">
                <a:ea typeface="Calibri" panose="020F0502020204030204"/>
                <a:cs typeface="Calibri" panose="020F0502020204030204"/>
              </a:rPr>
              <a:t>Troops and Girl scouts will be able to share links for shipped cookie sales again this season. To help make it a sweeter deal for those interested customers, </a:t>
            </a:r>
            <a:r>
              <a:rPr lang="en-US" dirty="0"/>
              <a:t>we will once again have a shipping promotion during the season. We are still working on the details and once it is finalized, we’ll share it in The Cookie Press. As a reminder, there is a minimum required order of 4 packages of cookies for all shipped cookie orders. Customers will receive email updates, including tracking information, to keep them informed until their order arrives. Make sure to share the promotion details with your troop so they can promote it with their families.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10</a:t>
            </a:fld>
            <a:endParaRPr lang="en-US"/>
          </a:p>
        </p:txBody>
      </p:sp>
    </p:spTree>
    <p:extLst>
      <p:ext uri="{BB962C8B-B14F-4D97-AF65-F5344CB8AC3E}">
        <p14:creationId xmlns:p14="http://schemas.microsoft.com/office/powerpoint/2010/main" val="1079073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glance at the key cookie dates for the season, which are all included in the Troop Cookie Companion which you’ll receive from your Community Product Leader.  This resource, and the Troop Guide, can also be found on Cookie Central.</a:t>
            </a:r>
          </a:p>
          <a:p>
            <a:endParaRPr lang="en-US" dirty="0"/>
          </a:p>
          <a:p>
            <a:r>
              <a:rPr lang="en-US" dirty="0">
                <a:ea typeface="Calibri"/>
                <a:cs typeface="Calibri"/>
              </a:rPr>
              <a:t>If your troop would like cookie inventory on hand for Go Day (the first day of cookie sales), you will need to place an initial order in Smart Cookies by Jan. 24. </a:t>
            </a:r>
          </a:p>
          <a:p>
            <a:r>
              <a:rPr lang="en-US" dirty="0">
                <a:ea typeface="Calibri"/>
                <a:cs typeface="Calibri"/>
              </a:rPr>
              <a:t>Online &amp; Pre-sales (when Girl Scouts can begin to take orders on their order cards) is Feb. 12</a:t>
            </a:r>
          </a:p>
          <a:p>
            <a:r>
              <a:rPr lang="en-US" dirty="0">
                <a:ea typeface="Calibri"/>
                <a:cs typeface="Calibri"/>
              </a:rPr>
              <a:t>Cookie and Booth Go Day is Feb 21</a:t>
            </a:r>
          </a:p>
          <a:p>
            <a:r>
              <a:rPr lang="en-US" dirty="0">
                <a:ea typeface="Calibri"/>
                <a:cs typeface="Calibri"/>
              </a:rPr>
              <a:t>The cookie season wraps up on Mar 30</a:t>
            </a:r>
          </a:p>
          <a:p>
            <a:r>
              <a:rPr lang="en-US" dirty="0">
                <a:ea typeface="Calibri"/>
                <a:cs typeface="Calibri"/>
              </a:rPr>
              <a:t>The deadline for entering you your troop’s cookie rewards into Smart Cookies is Apr. 6</a:t>
            </a:r>
          </a:p>
          <a:p>
            <a:r>
              <a:rPr lang="en-US" dirty="0">
                <a:ea typeface="Calibri"/>
                <a:cs typeface="Calibri"/>
              </a:rPr>
              <a:t>Rewards will ship to communities the week of May 19 – your CPL will reach out to you to distribute your troop’s rewards for you to hand out to your troop.</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11</a:t>
            </a:fld>
            <a:endParaRPr lang="en-US"/>
          </a:p>
        </p:txBody>
      </p:sp>
    </p:spTree>
    <p:extLst>
      <p:ext uri="{BB962C8B-B14F-4D97-AF65-F5344CB8AC3E}">
        <p14:creationId xmlns:p14="http://schemas.microsoft.com/office/powerpoint/2010/main" val="442263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Your Community Product Leader and our team are here to guide you throughout the cookie season. We’ll be there to give you a high-five when you share your successes and offer support when you need it. The Community Product Leader is available to give you that local support from distributing materials, sharing community-specific information, to facilitating cookie transfers, and much more. Girl Scouts River Valleys staff is also here to help by email or by phone. To manage the cookie sale online, you’ll use Smart Cookies and Digital Cookie, which will cover in more detail later in our training series. And now, we’ll cover the many online and print resources we’ve developed to support you in your role.</a:t>
            </a:r>
          </a:p>
        </p:txBody>
      </p:sp>
      <p:sp>
        <p:nvSpPr>
          <p:cNvPr id="4" name="Slide Number Placeholder 3"/>
          <p:cNvSpPr>
            <a:spLocks noGrp="1"/>
          </p:cNvSpPr>
          <p:nvPr>
            <p:ph type="sldNum" sz="quarter" idx="5"/>
          </p:nvPr>
        </p:nvSpPr>
        <p:spPr/>
        <p:txBody>
          <a:bodyPr/>
          <a:lstStyle/>
          <a:p>
            <a:fld id="{3CAA5598-CAF2-44EB-AE12-77321B1DA8BB}" type="slidenum">
              <a:rPr lang="en-US" smtClean="0"/>
              <a:t>12</a:t>
            </a:fld>
            <a:endParaRPr lang="en-US"/>
          </a:p>
        </p:txBody>
      </p:sp>
    </p:spTree>
    <p:extLst>
      <p:ext uri="{BB962C8B-B14F-4D97-AF65-F5344CB8AC3E}">
        <p14:creationId xmlns:p14="http://schemas.microsoft.com/office/powerpoint/2010/main" val="2229749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Let’s start with </a:t>
            </a:r>
            <a:r>
              <a:rPr lang="en-US" dirty="0">
                <a:latin typeface="Arial"/>
                <a:cs typeface="Arial"/>
              </a:rPr>
              <a:t>Cookie </a:t>
            </a:r>
            <a:r>
              <a:rPr lang="en-US">
                <a:latin typeface="Arial"/>
                <a:cs typeface="Arial"/>
              </a:rPr>
              <a:t>Central. It’s </a:t>
            </a:r>
            <a:r>
              <a:rPr lang="en-US" b="0" i="0" dirty="0">
                <a:effectLst/>
                <a:latin typeface="Arial"/>
                <a:cs typeface="Arial"/>
              </a:rPr>
              <a:t>the most popular page on Girl Scouts RV dot org with our one-stop shop for cookie resources for </a:t>
            </a:r>
            <a:r>
              <a:rPr lang="en-US" b="0" i="0">
                <a:effectLst/>
                <a:latin typeface="Arial"/>
                <a:cs typeface="Arial"/>
              </a:rPr>
              <a:t>your troop role </a:t>
            </a:r>
            <a:r>
              <a:rPr lang="en-US" b="0" i="0" dirty="0">
                <a:effectLst/>
                <a:latin typeface="Arial"/>
                <a:cs typeface="Arial"/>
              </a:rPr>
              <a:t>and </a:t>
            </a:r>
            <a:r>
              <a:rPr lang="en-US" b="0" i="0">
                <a:effectLst/>
                <a:latin typeface="Arial"/>
                <a:cs typeface="Arial"/>
              </a:rPr>
              <a:t>for your troop </a:t>
            </a:r>
            <a:r>
              <a:rPr lang="en-US" b="0" i="0" dirty="0">
                <a:effectLst/>
                <a:latin typeface="Arial"/>
                <a:cs typeface="Arial"/>
              </a:rPr>
              <a:t>families. From our homepage, click on the Caramel </a:t>
            </a:r>
            <a:r>
              <a:rPr lang="en-US" b="0" i="0" dirty="0" err="1">
                <a:effectLst/>
                <a:latin typeface="Arial"/>
                <a:cs typeface="Arial"/>
              </a:rPr>
              <a:t>deLite</a:t>
            </a:r>
            <a:r>
              <a:rPr lang="en-US" b="0" i="0" dirty="0">
                <a:effectLst/>
                <a:latin typeface="Arial"/>
                <a:cs typeface="Arial"/>
              </a:rPr>
              <a:t> in the upper right-hand corner</a:t>
            </a:r>
            <a:r>
              <a:rPr lang="en-US" dirty="0">
                <a:latin typeface="Arial"/>
                <a:cs typeface="Arial"/>
              </a:rPr>
              <a:t> </a:t>
            </a:r>
            <a:r>
              <a:rPr lang="en-US" dirty="0"/>
              <a:t>to access our Cookies page, from there you can access Cookie Central.</a:t>
            </a:r>
            <a:r>
              <a:rPr lang="en-US" b="0" i="0" dirty="0">
                <a:effectLst/>
                <a:latin typeface="Arial"/>
                <a:cs typeface="Arial"/>
              </a:rPr>
              <a:t> </a:t>
            </a:r>
            <a:r>
              <a:rPr lang="en-US" dirty="0">
                <a:latin typeface="Arial"/>
                <a:cs typeface="Arial"/>
              </a:rPr>
              <a:t>You can</a:t>
            </a:r>
            <a:r>
              <a:rPr lang="en-US" b="0" i="0" dirty="0">
                <a:effectLst/>
                <a:latin typeface="Arial"/>
                <a:cs typeface="Arial"/>
              </a:rPr>
              <a:t> also use the QR codes in </a:t>
            </a:r>
            <a:r>
              <a:rPr lang="en-US" dirty="0">
                <a:latin typeface="Arial"/>
                <a:cs typeface="Arial"/>
              </a:rPr>
              <a:t>your</a:t>
            </a:r>
            <a:r>
              <a:rPr lang="en-US" b="0" i="0" dirty="0">
                <a:effectLst/>
                <a:latin typeface="Arial"/>
                <a:cs typeface="Arial"/>
              </a:rPr>
              <a:t> print materials to be directed to the site</a:t>
            </a:r>
            <a:r>
              <a:rPr lang="en-US" dirty="0">
                <a:latin typeface="Arial"/>
                <a:cs typeface="Arial"/>
              </a:rPr>
              <a:t>.</a:t>
            </a:r>
            <a:r>
              <a:rPr lang="en-US" b="0" i="0" dirty="0">
                <a:effectLst/>
                <a:latin typeface="Arial"/>
                <a:cs typeface="Arial"/>
              </a:rPr>
              <a:t> </a:t>
            </a:r>
            <a:r>
              <a:rPr lang="en-US" b="0" i="0">
                <a:effectLst/>
                <a:latin typeface="Arial"/>
                <a:cs typeface="Arial"/>
              </a:rPr>
              <a:t>Ma</a:t>
            </a:r>
            <a:r>
              <a:rPr lang="en-US">
                <a:latin typeface="Arial"/>
                <a:cs typeface="Arial"/>
              </a:rPr>
              <a:t>ke </a:t>
            </a:r>
            <a:r>
              <a:rPr lang="en-US" dirty="0">
                <a:latin typeface="Arial"/>
                <a:cs typeface="Arial"/>
              </a:rPr>
              <a:t>sure to bookmark </a:t>
            </a:r>
            <a:r>
              <a:rPr lang="en-US">
                <a:latin typeface="Arial"/>
                <a:cs typeface="Arial"/>
              </a:rPr>
              <a:t>or favorite </a:t>
            </a:r>
            <a:r>
              <a:rPr lang="en-US" dirty="0">
                <a:latin typeface="Arial"/>
                <a:cs typeface="Arial"/>
              </a:rPr>
              <a:t>Cookie Central for easy access.</a:t>
            </a:r>
            <a:endParaRPr lang="en-US" b="1" i="0" dirty="0">
              <a:effectLst/>
              <a:latin typeface="Arial" panose="020B0604020202020204" pitchFamily="34" charset="0"/>
              <a:cs typeface="Arial"/>
            </a:endParaRPr>
          </a:p>
          <a:p>
            <a:endParaRPr lang="en-US" sz="1200" dirty="0">
              <a:latin typeface="Girl Scout Display Light" panose="02020003000000000000" pitchFamily="18" charset="0"/>
              <a:ea typeface="Calibri" panose="020F0502020204030204" pitchFamily="34" charset="0"/>
              <a:cs typeface="Times New Roman" panose="02020603050405020304" pitchFamily="18" charset="0"/>
            </a:endParaRPr>
          </a:p>
          <a:p>
            <a:r>
              <a:rPr lang="en-US" sz="1200" dirty="0">
                <a:latin typeface="Girl Scout Display Light"/>
                <a:ea typeface="Calibri"/>
                <a:cs typeface="Times New Roman" panose="02020603050405020304" pitchFamily="18" charset="0"/>
              </a:rPr>
              <a:t>Cookie Central </a:t>
            </a:r>
            <a:r>
              <a:rPr lang="en-US" dirty="0">
                <a:latin typeface="Girl Scout Display Light"/>
                <a:ea typeface="Calibri"/>
                <a:cs typeface="Times New Roman" panose="02020603050405020304" pitchFamily="18" charset="0"/>
              </a:rPr>
              <a:t>also features</a:t>
            </a:r>
            <a:r>
              <a:rPr lang="en-US" sz="1200" dirty="0">
                <a:latin typeface="Girl Scout Display Light"/>
                <a:ea typeface="Calibri"/>
                <a:cs typeface="Times New Roman" panose="02020603050405020304" pitchFamily="18" charset="0"/>
              </a:rPr>
              <a:t> quick links to The Cookie Press </a:t>
            </a:r>
            <a:r>
              <a:rPr lang="en-US" dirty="0">
                <a:latin typeface="Girl Scout Display Light"/>
                <a:ea typeface="Calibri"/>
                <a:cs typeface="Times New Roman" panose="02020603050405020304" pitchFamily="18" charset="0"/>
              </a:rPr>
              <a:t>E-newsletter which will be emailed to you </a:t>
            </a:r>
            <a:r>
              <a:rPr lang="en-US" sz="1200" dirty="0">
                <a:latin typeface="Girl Scout Display Light"/>
                <a:ea typeface="Calibri"/>
                <a:cs typeface="Times New Roman" panose="02020603050405020304" pitchFamily="18" charset="0"/>
              </a:rPr>
              <a:t>each Thursday.</a:t>
            </a:r>
            <a:r>
              <a:rPr lang="en-US" dirty="0">
                <a:latin typeface="Girl Scout Display Light"/>
                <a:ea typeface="Calibri"/>
                <a:cs typeface="Times New Roman" panose="02020603050405020304" pitchFamily="18" charset="0"/>
              </a:rPr>
              <a:t> If you haven't</a:t>
            </a:r>
            <a:r>
              <a:rPr lang="en-US" sz="1200" dirty="0">
                <a:latin typeface="Girl Scout Display Light"/>
                <a:ea typeface="Calibri"/>
                <a:cs typeface="Times New Roman" panose="02020603050405020304" pitchFamily="18" charset="0"/>
              </a:rPr>
              <a:t> </a:t>
            </a:r>
            <a:r>
              <a:rPr lang="en-US" dirty="0">
                <a:latin typeface="Girl Scout Display Light"/>
                <a:ea typeface="Calibri"/>
                <a:cs typeface="Times New Roman" panose="02020603050405020304" pitchFamily="18" charset="0"/>
              </a:rPr>
              <a:t>received </a:t>
            </a:r>
            <a:r>
              <a:rPr lang="en-US" sz="1200" dirty="0">
                <a:latin typeface="Girl Scout Display Light"/>
                <a:ea typeface="Calibri"/>
                <a:cs typeface="Times New Roman" panose="02020603050405020304" pitchFamily="18" charset="0"/>
              </a:rPr>
              <a:t>the Cookie Press, please </a:t>
            </a:r>
            <a:r>
              <a:rPr lang="en-US" dirty="0">
                <a:latin typeface="Girl Scout Display Light"/>
                <a:ea typeface="Calibri"/>
                <a:cs typeface="Times New Roman" panose="02020603050405020304" pitchFamily="18" charset="0"/>
              </a:rPr>
              <a:t>contact us </a:t>
            </a:r>
            <a:r>
              <a:rPr lang="en-US" sz="1200" dirty="0">
                <a:latin typeface="Girl Scout Display Light"/>
                <a:ea typeface="Calibri"/>
                <a:cs typeface="Times New Roman" panose="02020603050405020304" pitchFamily="18" charset="0"/>
              </a:rPr>
              <a:t>to troubleshoot the issue. Along with the Cookie Press, </a:t>
            </a:r>
            <a:r>
              <a:rPr lang="en-US" dirty="0">
                <a:latin typeface="Girl Scout Display Light"/>
                <a:ea typeface="Calibri"/>
                <a:cs typeface="Times New Roman" panose="02020603050405020304" pitchFamily="18" charset="0"/>
              </a:rPr>
              <a:t>Cookie Central also has links to the</a:t>
            </a:r>
            <a:r>
              <a:rPr lang="en-US" sz="1200" dirty="0">
                <a:latin typeface="Girl Scout Display Light"/>
                <a:ea typeface="Calibri"/>
                <a:cs typeface="Times New Roman" panose="02020603050405020304" pitchFamily="18" charset="0"/>
              </a:rPr>
              <a:t> Troop </a:t>
            </a:r>
            <a:r>
              <a:rPr lang="en-US" sz="1200">
                <a:latin typeface="Girl Scout Display Light"/>
                <a:ea typeface="Calibri"/>
                <a:cs typeface="Times New Roman" panose="02020603050405020304" pitchFamily="18" charset="0"/>
              </a:rPr>
              <a:t>Cookie Guidebook</a:t>
            </a:r>
            <a:r>
              <a:rPr lang="en-US" sz="1200" dirty="0">
                <a:latin typeface="Girl Scout Display Light"/>
                <a:ea typeface="Calibri"/>
                <a:cs typeface="Times New Roman" panose="02020603050405020304" pitchFamily="18" charset="0"/>
              </a:rPr>
              <a:t>, our Online Cookie Systems Guide for troops &amp; the Digital Cookie Help Center for families, cookie cupboard information, plus a whole lot more!</a:t>
            </a:r>
          </a:p>
          <a:p>
            <a:endParaRPr lang="en-US" sz="1200" dirty="0">
              <a:latin typeface="Girl Scout Display Light" panose="02020003000000000000" pitchFamily="18" charset="0"/>
              <a:ea typeface="Calibri" panose="020F0502020204030204" pitchFamily="34" charset="0"/>
              <a:cs typeface="Times New Roman" panose="02020603050405020304" pitchFamily="18" charset="0"/>
            </a:endParaRPr>
          </a:p>
          <a:p>
            <a:endParaRPr lang="en-US" b="1"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13</a:t>
            </a:fld>
            <a:endParaRPr lang="en-US"/>
          </a:p>
        </p:txBody>
      </p:sp>
    </p:spTree>
    <p:extLst>
      <p:ext uri="{BB962C8B-B14F-4D97-AF65-F5344CB8AC3E}">
        <p14:creationId xmlns:p14="http://schemas.microsoft.com/office/powerpoint/2010/main" val="1445091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irl Scout Display Light"/>
                <a:ea typeface="Calibri"/>
                <a:cs typeface="Times New Roman" panose="02020603050405020304" pitchFamily="18" charset="0"/>
              </a:rPr>
              <a:t>The supply of print materials for Troops &amp; Girl Scouts will ship the week of December 30</a:t>
            </a:r>
            <a:r>
              <a:rPr lang="en-US" dirty="0">
                <a:latin typeface="Girl Scout Display Light"/>
                <a:ea typeface="Calibri"/>
                <a:cs typeface="Times New Roman" panose="02020603050405020304" pitchFamily="18" charset="0"/>
              </a:rPr>
              <a:t> to your Community Product Leader</a:t>
            </a:r>
            <a:r>
              <a:rPr lang="en-US" sz="1200" dirty="0">
                <a:latin typeface="Girl Scout Display Light"/>
                <a:ea typeface="Calibri"/>
                <a:cs typeface="Times New Roman" panose="02020603050405020304" pitchFamily="18" charset="0"/>
              </a:rPr>
              <a:t>. </a:t>
            </a:r>
            <a:r>
              <a:rPr lang="en-US" dirty="0">
                <a:latin typeface="Girl Scout Display Light"/>
                <a:ea typeface="Calibri"/>
                <a:cs typeface="Times New Roman" panose="02020603050405020304" pitchFamily="18" charset="0"/>
              </a:rPr>
              <a:t>They will connect with you to pick-up these items after they've sorted and prepared them for your troop. </a:t>
            </a:r>
            <a:r>
              <a:rPr lang="en-US" sz="1200" dirty="0">
                <a:latin typeface="Girl Scout Display Light"/>
                <a:ea typeface="Calibri"/>
                <a:cs typeface="Times New Roman" panose="02020603050405020304" pitchFamily="18" charset="0"/>
              </a:rPr>
              <a:t>The print materials that each troop will receive include: the Troop Cookie Companion, Cookie Booth Kit, Receipt Books, a sample package of Toast-</a:t>
            </a:r>
            <a:r>
              <a:rPr lang="en-US" sz="1200" dirty="0" err="1">
                <a:latin typeface="Girl Scout Display Light"/>
                <a:ea typeface="Calibri"/>
                <a:cs typeface="Times New Roman" panose="02020603050405020304" pitchFamily="18" charset="0"/>
              </a:rPr>
              <a:t>Yay’s</a:t>
            </a:r>
            <a:r>
              <a:rPr lang="en-US" sz="1200" dirty="0">
                <a:latin typeface="Girl Scout Display Light"/>
                <a:ea typeface="Calibri"/>
                <a:cs typeface="Times New Roman" panose="02020603050405020304" pitchFamily="18" charset="0"/>
              </a:rPr>
              <a:t>, Family Guides, Order Cards, Reward Flyers, and Money Envelopes for each Girl Scout in your troop. </a:t>
            </a:r>
            <a:r>
              <a:rPr lang="en-US" sz="1200">
                <a:latin typeface="Girl Scout Display Light"/>
                <a:ea typeface="Calibri"/>
                <a:cs typeface="Times New Roman" panose="02020603050405020304" pitchFamily="18" charset="0"/>
              </a:rPr>
              <a:t>If you need additional supplies, connect with your Community Product Leader</a:t>
            </a:r>
            <a:r>
              <a:rPr lang="en-US" sz="1200" dirty="0">
                <a:latin typeface="Girl Scout Display Light"/>
                <a:ea typeface="Calibri"/>
                <a:cs typeface="Times New Roman" panose="02020603050405020304" pitchFamily="18" charset="0"/>
              </a:rPr>
              <a:t>.</a:t>
            </a:r>
          </a:p>
          <a:p>
            <a:endParaRPr lang="en-US" b="1"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14</a:t>
            </a:fld>
            <a:endParaRPr lang="en-US"/>
          </a:p>
        </p:txBody>
      </p:sp>
    </p:spTree>
    <p:extLst>
      <p:ext uri="{BB962C8B-B14F-4D97-AF65-F5344CB8AC3E}">
        <p14:creationId xmlns:p14="http://schemas.microsoft.com/office/powerpoint/2010/main" val="2677257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Holding the Cookie Business Family meeting is an important part of your role. It’s a time to connect with the Girl Scouts and caregivers in your troop to discuss plans for the season, along with expectations and responsibilities. You can view our resources on Cookie Central to help you in planning and holding this meeting, including a meeting tip sheet and a presentation to help guide the meeting. Let's review the things you should be sure to talk about:</a:t>
            </a:r>
          </a:p>
          <a:p>
            <a:endParaRPr lang="en-US" dirty="0">
              <a:cs typeface="Calibri"/>
            </a:endParaRPr>
          </a:p>
          <a:p>
            <a:r>
              <a:rPr lang="en-US" dirty="0">
                <a:cs typeface="Calibri"/>
              </a:rPr>
              <a:t>-First and foremost, be sure that families complete the Family Cookie Responsibility Form, available on Cookie Central. This form must be on file before families receive inventory.  This</a:t>
            </a:r>
            <a:r>
              <a:rPr lang="en-US" dirty="0"/>
              <a:t> will be required if a troop needs to complete a Finance Inventory Issue Form at the end of the season. We’ll discuss this form later in the Managing Cookie Finances training. </a:t>
            </a:r>
          </a:p>
          <a:p>
            <a:r>
              <a:rPr lang="en-US" dirty="0">
                <a:cs typeface="Calibri"/>
              </a:rPr>
              <a:t>-Share the Ways to Sell Cookies.</a:t>
            </a:r>
          </a:p>
          <a:p>
            <a:r>
              <a:rPr lang="en-US" dirty="0">
                <a:cs typeface="Calibri"/>
              </a:rPr>
              <a:t>-Discuss the Troop's Cookie Goals, does the Troop want to go to camp? Travel? Do a community service project? </a:t>
            </a:r>
          </a:p>
          <a:p>
            <a:r>
              <a:rPr lang="en-US" dirty="0">
                <a:cs typeface="Calibri"/>
              </a:rPr>
              <a:t>-Discuss other ways that families can support their Girl Scout and the Troop. There are so many opportunities to get caregivers involved, such as helping with cookie booths, picking up additional inventory at cookie cupboards, brainstorming creative ways to sell or creative marketing opportunities or images, or even picking up the troop’s initial cookie order and helping to sort &amp; distribute cookies. Enlisting their help will help to keep the sale manageable for you and the troop leader.</a:t>
            </a:r>
          </a:p>
          <a:p>
            <a:r>
              <a:rPr lang="en-US" dirty="0">
                <a:cs typeface="Calibri"/>
              </a:rPr>
              <a:t>-Let them know if your community is hosting a Cookie Rally, if not, don't worry River Valleys will be hosting a free, virtual rally on February 4! Look for more information to come in the Cookie Press. </a:t>
            </a:r>
          </a:p>
          <a:p>
            <a:r>
              <a:rPr lang="en-US" dirty="0">
                <a:cs typeface="Calibri"/>
              </a:rPr>
              <a:t>-Set your Troop Cookie Calendar, beyond setting a Troop Cookie Return date so you can manage the inventory, this calendar sets the expectations for your time and availability, you can let families know the schedule for ordering/picking up more cookies from you,  your communication style and expectations on response times. </a:t>
            </a:r>
          </a:p>
          <a:p>
            <a:r>
              <a:rPr lang="en-US" dirty="0">
                <a:cs typeface="Calibri"/>
              </a:rPr>
              <a:t>-Last, be sure to distribute the Family Cookie Materials (which you received from your Community Product Leader)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B0468EF-DA85-4017-8EC8-405AB66DA3BB}" type="slidenum">
              <a:rPr lang="en-US" smtClean="0"/>
              <a:t>15</a:t>
            </a:fld>
            <a:endParaRPr lang="en-US"/>
          </a:p>
        </p:txBody>
      </p:sp>
    </p:spTree>
    <p:extLst>
      <p:ext uri="{BB962C8B-B14F-4D97-AF65-F5344CB8AC3E}">
        <p14:creationId xmlns:p14="http://schemas.microsoft.com/office/powerpoint/2010/main" val="4266608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setting is one of the five skills that girls learn from participating in cookies, and it’s also part of your role as you lead the troop in developing goals, both for families and the troop as a whole. Invite the troop to brainstorm what they want to do with their cookie proceeds, what would it cost? Camp, travel, a community service project, or a fun adventure are a few ideas to start. How many cookies will they need to sell to make it happen? Once they’ve settled on a goal, discuss what they need to do to reach it. Discuss individual goals with each member of the troop. Do they feel it’s achievable? How do they plan to reach it? Did they participate last year? Share sales information from last season. Are they motivated to achieve a certain reward level and what plans do they have to achieve it? Make sure the families are aware of and agree to the individual goals. And don’t forget to update on their progress as the sale progresses.</a:t>
            </a:r>
          </a:p>
        </p:txBody>
      </p:sp>
      <p:sp>
        <p:nvSpPr>
          <p:cNvPr id="4" name="Slide Number Placeholder 3"/>
          <p:cNvSpPr>
            <a:spLocks noGrp="1"/>
          </p:cNvSpPr>
          <p:nvPr>
            <p:ph type="sldNum" sz="quarter" idx="5"/>
          </p:nvPr>
        </p:nvSpPr>
        <p:spPr/>
        <p:txBody>
          <a:bodyPr/>
          <a:lstStyle/>
          <a:p>
            <a:fld id="{EB0468EF-DA85-4017-8EC8-405AB66DA3BB}" type="slidenum">
              <a:rPr lang="en-US" smtClean="0"/>
              <a:t>16</a:t>
            </a:fld>
            <a:endParaRPr lang="en-US"/>
          </a:p>
        </p:txBody>
      </p:sp>
    </p:spTree>
    <p:extLst>
      <p:ext uri="{BB962C8B-B14F-4D97-AF65-F5344CB8AC3E}">
        <p14:creationId xmlns:p14="http://schemas.microsoft.com/office/powerpoint/2010/main" val="1244230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can’t emphasize this enough…..anytime you need support, reach out! There’s lots of options to get the answers and support you need. You can: </a:t>
            </a:r>
          </a:p>
          <a:p>
            <a:r>
              <a:rPr lang="en-US"/>
              <a:t>Connect with your Community Product Leader or reach out to River Valleys Staff:</a:t>
            </a:r>
          </a:p>
          <a:p>
            <a:r>
              <a:rPr lang="en-US" dirty="0"/>
              <a:t>Give us a call</a:t>
            </a:r>
            <a:endParaRPr lang="en-US" dirty="0">
              <a:cs typeface="Calibri"/>
            </a:endParaRPr>
          </a:p>
          <a:p>
            <a:r>
              <a:rPr lang="en-US" dirty="0"/>
              <a:t>Send us an email </a:t>
            </a:r>
            <a:endParaRPr lang="en-US" dirty="0">
              <a:cs typeface="Calibri"/>
            </a:endParaRPr>
          </a:p>
          <a:p>
            <a:r>
              <a:rPr lang="en-US" dirty="0"/>
              <a:t>Find us online – with The Cookie Press newsletter, join our Troop Product Program Managers Rally in </a:t>
            </a:r>
            <a:r>
              <a:rPr lang="en-US"/>
              <a:t>Rallyhood</a:t>
            </a:r>
            <a:r>
              <a:rPr lang="en-US" dirty="0"/>
              <a:t>, and of course, on Cookie Central!</a:t>
            </a:r>
            <a:r>
              <a:rPr lang="en-US"/>
              <a:t> We are all in together to help our Girl Scouts have the best cookie season possible.</a:t>
            </a:r>
            <a:endParaRPr lang="en-US" dirty="0">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17</a:t>
            </a:fld>
            <a:endParaRPr lang="en-US"/>
          </a:p>
        </p:txBody>
      </p:sp>
    </p:spTree>
    <p:extLst>
      <p:ext uri="{BB962C8B-B14F-4D97-AF65-F5344CB8AC3E}">
        <p14:creationId xmlns:p14="http://schemas.microsoft.com/office/powerpoint/2010/main" val="1538405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key takeaways from our Program Overview topics:</a:t>
            </a:r>
          </a:p>
          <a:p>
            <a:pPr marL="457200" indent="-457200">
              <a:buFont typeface="Arial" panose="020B0604020202020204" pitchFamily="34" charset="0"/>
              <a:buChar char="•"/>
            </a:pPr>
            <a:r>
              <a:rPr lang="en-US" b="0" i="0" dirty="0">
                <a:effectLst/>
                <a:latin typeface="Girl Scout Display Light"/>
              </a:rPr>
              <a:t>Troop cookie managers have an important role and complete essential tasks to support Girl Scouts and their families during the season </a:t>
            </a:r>
          </a:p>
          <a:p>
            <a:pPr marL="457200" indent="-457200">
              <a:buFont typeface="Arial" panose="020B0604020202020204" pitchFamily="34" charset="0"/>
              <a:buChar char="•"/>
            </a:pPr>
            <a:r>
              <a:rPr lang="en-US" b="0" i="0" dirty="0">
                <a:effectLst/>
                <a:latin typeface="Girl Scout Display Light"/>
              </a:rPr>
              <a:t>We overed the new program elements for 2025</a:t>
            </a:r>
          </a:p>
          <a:p>
            <a:pPr marL="457200" indent="-457200">
              <a:buFont typeface="Arial" panose="020B0604020202020204" pitchFamily="34" charset="0"/>
              <a:buChar char="•"/>
            </a:pPr>
            <a:r>
              <a:rPr lang="en-US" b="0" i="0" dirty="0">
                <a:effectLst/>
                <a:latin typeface="Girl Scout Display Light"/>
              </a:rPr>
              <a:t>As well as the Key Dates for the season</a:t>
            </a:r>
          </a:p>
          <a:p>
            <a:pPr marL="457200" indent="-457200">
              <a:buFont typeface="Arial" panose="020B0604020202020204" pitchFamily="34" charset="0"/>
              <a:buChar char="•"/>
            </a:pPr>
            <a:r>
              <a:rPr lang="en-US" dirty="0">
                <a:latin typeface="Girl Scout Display Light"/>
              </a:rPr>
              <a:t>Your cookie support system &amp; resources to assist you in your role. </a:t>
            </a:r>
            <a:endParaRPr lang="en-US" b="0" i="0" dirty="0">
              <a:effectLst/>
              <a:latin typeface="Girl Scout Display Light"/>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A5598-CAF2-44EB-AE12-77321B1DA8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894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joining us the program overview, next up, you’ll learn about Engaging Girl Scouts and Families in the cookie sale.</a:t>
            </a:r>
            <a:endParaRPr lang="en-US">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19</a:t>
            </a:fld>
            <a:endParaRPr lang="en-US"/>
          </a:p>
        </p:txBody>
      </p:sp>
    </p:spTree>
    <p:extLst>
      <p:ext uri="{BB962C8B-B14F-4D97-AF65-F5344CB8AC3E}">
        <p14:creationId xmlns:p14="http://schemas.microsoft.com/office/powerpoint/2010/main" val="426930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the first of a series of five training videos and will serve as an overview of the 2025 Cookie Program. </a:t>
            </a:r>
            <a:endParaRPr lang="en-US">
              <a:ea typeface="Calibri"/>
              <a:cs typeface="Calibri"/>
            </a:endParaRPr>
          </a:p>
        </p:txBody>
      </p:sp>
      <p:sp>
        <p:nvSpPr>
          <p:cNvPr id="4" name="Slide Number Placeholder 3"/>
          <p:cNvSpPr>
            <a:spLocks noGrp="1"/>
          </p:cNvSpPr>
          <p:nvPr>
            <p:ph type="sldNum" sz="quarter" idx="5"/>
          </p:nvPr>
        </p:nvSpPr>
        <p:spPr/>
        <p:txBody>
          <a:bodyPr/>
          <a:lstStyle/>
          <a:p>
            <a:fld id="{EB0468EF-DA85-4017-8EC8-405AB66DA3BB}" type="slidenum">
              <a:rPr lang="en-US" smtClean="0"/>
              <a:t>2</a:t>
            </a:fld>
            <a:endParaRPr lang="en-US"/>
          </a:p>
        </p:txBody>
      </p:sp>
    </p:spTree>
    <p:extLst>
      <p:ext uri="{BB962C8B-B14F-4D97-AF65-F5344CB8AC3E}">
        <p14:creationId xmlns:p14="http://schemas.microsoft.com/office/powerpoint/2010/main" val="481801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a:cs typeface="Arial"/>
              </a:rPr>
              <a:t>In this overview we'll cover: </a:t>
            </a:r>
          </a:p>
          <a:p>
            <a:endParaRPr lang="en-US" dirty="0">
              <a:solidFill>
                <a:srgbClr val="000000"/>
              </a:solidFill>
              <a:latin typeface="Arial"/>
              <a:cs typeface="Arial"/>
            </a:endParaRPr>
          </a:p>
          <a:p>
            <a:pPr marL="457200" indent="-457200">
              <a:spcBef>
                <a:spcPts val="0"/>
              </a:spcBef>
              <a:buFont typeface="Arial"/>
              <a:buChar char="•"/>
            </a:pPr>
            <a:r>
              <a:rPr lang="en-US" sz="1200" dirty="0">
                <a:latin typeface="Girl Scout Display Light"/>
              </a:rPr>
              <a:t>The TCM Role checklist</a:t>
            </a:r>
          </a:p>
          <a:p>
            <a:pPr marL="457200" indent="-457200">
              <a:spcBef>
                <a:spcPts val="0"/>
              </a:spcBef>
              <a:buFont typeface="Arial"/>
              <a:buChar char="•"/>
            </a:pPr>
            <a:r>
              <a:rPr lang="en-US" sz="1200" dirty="0">
                <a:latin typeface="Girl Scout Display Light"/>
              </a:rPr>
              <a:t>The Program Updates for 2025 and</a:t>
            </a:r>
          </a:p>
          <a:p>
            <a:pPr marL="457200" indent="-457200">
              <a:spcBef>
                <a:spcPts val="0"/>
              </a:spcBef>
              <a:buFont typeface="Arial"/>
              <a:buChar char="•"/>
            </a:pPr>
            <a:r>
              <a:rPr lang="en-US" sz="1200" dirty="0">
                <a:latin typeface="Girl Scout Display Light"/>
              </a:rPr>
              <a:t>Key dates you’ll need to know</a:t>
            </a:r>
          </a:p>
          <a:p>
            <a:pPr marL="457200" indent="-457200">
              <a:spcBef>
                <a:spcPts val="0"/>
              </a:spcBef>
              <a:buFont typeface="Arial"/>
              <a:buChar char="•"/>
            </a:pPr>
            <a:r>
              <a:rPr lang="en-US" sz="1200" dirty="0">
                <a:latin typeface="Girl Scout Display Light"/>
              </a:rPr>
              <a:t>We’ll go over your responsibilities as Troop Cookie Manager</a:t>
            </a:r>
          </a:p>
          <a:p>
            <a:pPr marL="457200" indent="-457200">
              <a:spcBef>
                <a:spcPts val="0"/>
              </a:spcBef>
              <a:buFont typeface="Arial"/>
              <a:buChar char="•"/>
            </a:pPr>
            <a:r>
              <a:rPr lang="en-US" sz="1200" dirty="0">
                <a:latin typeface="Girl Scout Display Light"/>
              </a:rPr>
              <a:t>We’ll discuss the importance of holding a Cookie Business Family Meeting</a:t>
            </a:r>
          </a:p>
          <a:p>
            <a:pPr marL="457200" indent="-457200">
              <a:spcBef>
                <a:spcPts val="0"/>
              </a:spcBef>
              <a:buFont typeface="Arial"/>
              <a:buChar char="•"/>
            </a:pPr>
            <a:r>
              <a:rPr lang="en-US" sz="1200" dirty="0">
                <a:latin typeface="Girl Scout Display Light"/>
              </a:rPr>
              <a:t>We’ll take a look at some of the Online and Print Resources</a:t>
            </a:r>
          </a:p>
          <a:p>
            <a:pPr marL="457200" indent="-457200">
              <a:spcBef>
                <a:spcPts val="0"/>
              </a:spcBef>
              <a:buFont typeface="Arial"/>
              <a:buChar char="•"/>
            </a:pPr>
            <a:r>
              <a:rPr lang="en-US" sz="1200" dirty="0">
                <a:latin typeface="Girl Scout Display Light"/>
              </a:rPr>
              <a:t>And last, we’ll go over Your Cookie Support System</a:t>
            </a:r>
            <a:endParaRPr lang="en-US" dirty="0"/>
          </a:p>
          <a:p>
            <a:endParaRPr lang="en-US" dirty="0">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3</a:t>
            </a:fld>
            <a:endParaRPr lang="en-US"/>
          </a:p>
        </p:txBody>
      </p:sp>
    </p:spTree>
    <p:extLst>
      <p:ext uri="{BB962C8B-B14F-4D97-AF65-F5344CB8AC3E}">
        <p14:creationId xmlns:p14="http://schemas.microsoft.com/office/powerpoint/2010/main" val="84928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so grateful for you as you share your time and talents to the Cookie Program. It’s your dedication that makes the cookie season possible and helps Girl Scouts develop leadership skills and powers your troop’s adventures. Let’s take a moment for a </a:t>
            </a:r>
            <a:r>
              <a:rPr lang="en-US" dirty="0"/>
              <a:t>quick overview of the </a:t>
            </a:r>
            <a:r>
              <a:rPr lang="en-US"/>
              <a:t>tasks that are part of your role as a Troop Cookie Manager</a:t>
            </a:r>
            <a:r>
              <a:rPr lang="en-US" dirty="0"/>
              <a:t>:</a:t>
            </a:r>
          </a:p>
          <a:p>
            <a:endParaRPr lang="en-US" dirty="0"/>
          </a:p>
          <a:p>
            <a:r>
              <a:rPr lang="en-US" dirty="0"/>
              <a:t>-You’re currently working on the first step, to complete training. </a:t>
            </a:r>
          </a:p>
          <a:p>
            <a:r>
              <a:rPr lang="en-US" dirty="0"/>
              <a:t>-All troop leaders and cookie managers should complete the online troop cookie responsibility form by February 1</a:t>
            </a:r>
          </a:p>
          <a:p>
            <a:r>
              <a:rPr lang="en-US" dirty="0"/>
              <a:t>-Host a cookie business family meeting, more on this shortly</a:t>
            </a:r>
          </a:p>
          <a:p>
            <a:r>
              <a:rPr lang="en-US" dirty="0"/>
              <a:t>-During this meeting, or at another time, distribute your troops print materials to the Girl Scouts in your troop</a:t>
            </a:r>
          </a:p>
          <a:p>
            <a:r>
              <a:rPr lang="en-US" dirty="0"/>
              <a:t>-Help your troop and individual Girl Scouts set their cookie goals</a:t>
            </a:r>
          </a:p>
          <a:p>
            <a:r>
              <a:rPr lang="en-US" dirty="0"/>
              <a:t>-Manage cookie inventory</a:t>
            </a:r>
          </a:p>
          <a:p>
            <a:r>
              <a:rPr lang="en-US" dirty="0"/>
              <a:t>-Manage Smart Cookies and Digital Cookie – our online cookie systems</a:t>
            </a:r>
          </a:p>
          <a:p>
            <a:r>
              <a:rPr lang="en-US" dirty="0"/>
              <a:t>-and last but not least, distribute reward to your Girl Scouts after the sale</a:t>
            </a:r>
          </a:p>
        </p:txBody>
      </p:sp>
      <p:sp>
        <p:nvSpPr>
          <p:cNvPr id="4" name="Slide Number Placeholder 3"/>
          <p:cNvSpPr>
            <a:spLocks noGrp="1"/>
          </p:cNvSpPr>
          <p:nvPr>
            <p:ph type="sldNum" sz="quarter" idx="5"/>
          </p:nvPr>
        </p:nvSpPr>
        <p:spPr/>
        <p:txBody>
          <a:bodyPr/>
          <a:lstStyle/>
          <a:p>
            <a:fld id="{EB0468EF-DA85-4017-8EC8-405AB66DA3BB}" type="slidenum">
              <a:rPr lang="en-US" smtClean="0"/>
              <a:t>4</a:t>
            </a:fld>
            <a:endParaRPr lang="en-US"/>
          </a:p>
        </p:txBody>
      </p:sp>
    </p:spTree>
    <p:extLst>
      <p:ext uri="{BB962C8B-B14F-4D97-AF65-F5344CB8AC3E}">
        <p14:creationId xmlns:p14="http://schemas.microsoft.com/office/powerpoint/2010/main" val="48865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8"/>
              </a:spcAft>
            </a:pPr>
            <a:r>
              <a:rPr lang="en-US" sz="1800" kern="0">
                <a:latin typeface="Times New Roman"/>
                <a:ea typeface="Times New Roman" panose="02020603050405020304" pitchFamily="18" charset="0"/>
                <a:cs typeface="Times New Roman"/>
              </a:rPr>
              <a:t>Let’s dive into what’s NEW for the 2025 Cookie Program! We’ve got some exciting updates to share, so let’s break it down:</a:t>
            </a:r>
            <a:endParaRPr lang="en-US" sz="1800" kern="100">
              <a:latin typeface="Times New Roman"/>
              <a:ea typeface="Calibri" panose="020F0502020204030204" pitchFamily="34" charset="0"/>
              <a:cs typeface="Times New Roman"/>
            </a:endParaRPr>
          </a:p>
          <a:p>
            <a:pPr marL="350520" indent="-350520">
              <a:lnSpc>
                <a:spcPct val="107000"/>
              </a:lnSpc>
              <a:spcAft>
                <a:spcPts val="818"/>
              </a:spcAft>
              <a:buSzPts val="1000"/>
              <a:buFont typeface="Symbol" panose="05050102010706020507" pitchFamily="18" charset="2"/>
              <a:buChar char=""/>
              <a:tabLst>
                <a:tab pos="467487" algn="l"/>
              </a:tabLst>
            </a:pPr>
            <a:r>
              <a:rPr lang="en-US" sz="1800" kern="0">
                <a:latin typeface="Times New Roman"/>
                <a:ea typeface="Times New Roman" panose="02020603050405020304" pitchFamily="18" charset="0"/>
                <a:cs typeface="Times New Roman"/>
              </a:rPr>
              <a:t>First up, </a:t>
            </a:r>
            <a:r>
              <a:rPr lang="en-US" sz="1800" b="1" kern="0">
                <a:latin typeface="Times New Roman"/>
                <a:ea typeface="Times New Roman" panose="02020603050405020304" pitchFamily="18" charset="0"/>
                <a:cs typeface="Times New Roman"/>
              </a:rPr>
              <a:t>a brand-new mascot and theme!</a:t>
            </a:r>
            <a:r>
              <a:rPr lang="en-US" sz="1800" kern="0">
                <a:latin typeface="Times New Roman"/>
                <a:ea typeface="Times New Roman" panose="02020603050405020304" pitchFamily="18" charset="0"/>
                <a:cs typeface="Times New Roman"/>
              </a:rPr>
              <a:t> The face of the program is Noodles the Panda with the theme of Embrace Possibilities—it’s going to be a hit with the girls.</a:t>
            </a:r>
            <a:endParaRPr lang="en-US" sz="1800" kern="100">
              <a:latin typeface="Times New Roman"/>
              <a:ea typeface="Calibri" panose="020F0502020204030204" pitchFamily="34" charset="0"/>
              <a:cs typeface="Times New Roman"/>
            </a:endParaRPr>
          </a:p>
          <a:p>
            <a:pPr marL="350520" indent="-350520">
              <a:lnSpc>
                <a:spcPct val="107000"/>
              </a:lnSpc>
              <a:spcAft>
                <a:spcPts val="818"/>
              </a:spcAft>
              <a:buSzPts val="1000"/>
              <a:buFont typeface="Symbol" panose="05050102010706020507" pitchFamily="18" charset="2"/>
              <a:buChar char=""/>
              <a:tabLst>
                <a:tab pos="467487" algn="l"/>
              </a:tabLst>
            </a:pPr>
            <a:r>
              <a:rPr lang="en-US" sz="1800" b="1" kern="0">
                <a:latin typeface="Times New Roman"/>
                <a:ea typeface="Times New Roman" panose="02020603050405020304" pitchFamily="18" charset="0"/>
                <a:cs typeface="Times New Roman"/>
              </a:rPr>
              <a:t>New cookie proceeds</a:t>
            </a:r>
            <a:r>
              <a:rPr lang="en-US" sz="1800" kern="0">
                <a:latin typeface="Times New Roman"/>
                <a:ea typeface="Times New Roman" panose="02020603050405020304" pitchFamily="18" charset="0"/>
                <a:cs typeface="Times New Roman"/>
              </a:rPr>
              <a:t> are coming for troops. All Troops earn $1/pkg. All cookies are still $6 per package. We still offer the opt-out option for Senior/Ambassador Troops to earn an additional .05/pkg. </a:t>
            </a:r>
            <a:endParaRPr lang="en-US" sz="1800" kern="100">
              <a:latin typeface="Times New Roman"/>
              <a:ea typeface="Calibri" panose="020F0502020204030204" pitchFamily="34" charset="0"/>
              <a:cs typeface="Arial" panose="020B0604020202020204" pitchFamily="34" charset="0"/>
            </a:endParaRPr>
          </a:p>
          <a:p>
            <a:pPr marL="350520" indent="-350520">
              <a:lnSpc>
                <a:spcPct val="107000"/>
              </a:lnSpc>
              <a:spcAft>
                <a:spcPts val="818"/>
              </a:spcAft>
              <a:buSzPts val="1000"/>
              <a:buFont typeface="Symbol" panose="05050102010706020507" pitchFamily="18" charset="2"/>
              <a:buChar char=""/>
              <a:tabLst>
                <a:tab pos="467487" algn="l"/>
              </a:tabLst>
            </a:pPr>
            <a:r>
              <a:rPr lang="en-US" sz="1800" kern="0">
                <a:latin typeface="Times New Roman"/>
                <a:ea typeface="Times New Roman" panose="02020603050405020304" pitchFamily="18" charset="0"/>
                <a:cs typeface="Times New Roman"/>
              </a:rPr>
              <a:t>And now, for some bittersweet news—it’s the </a:t>
            </a:r>
            <a:r>
              <a:rPr lang="en-US" sz="1800" b="1" kern="0">
                <a:latin typeface="Times New Roman"/>
                <a:ea typeface="Times New Roman" panose="02020603050405020304" pitchFamily="18" charset="0"/>
                <a:cs typeface="Times New Roman"/>
              </a:rPr>
              <a:t>final year for the Toast-YAY!</a:t>
            </a:r>
            <a:r>
              <a:rPr lang="en-US" sz="1800" kern="0">
                <a:latin typeface="Times New Roman"/>
                <a:ea typeface="Times New Roman" panose="02020603050405020304" pitchFamily="18" charset="0"/>
                <a:cs typeface="Times New Roman"/>
              </a:rPr>
              <a:t> That’s right, this cookie is heading into retirement. But don’t worry, we’re sending it off in style with a </a:t>
            </a:r>
            <a:r>
              <a:rPr lang="en-US" sz="1800" b="1" kern="0">
                <a:latin typeface="Times New Roman"/>
                <a:ea typeface="Times New Roman" panose="02020603050405020304" pitchFamily="18" charset="0"/>
                <a:cs typeface="Times New Roman"/>
              </a:rPr>
              <a:t>commemorative patch as an initial order reward if troops follow the Cookie Calculator recommendation. This does mean we’ll have a new cookie in 2026!</a:t>
            </a:r>
            <a:endParaRPr lang="en-US" sz="1800" kern="100">
              <a:latin typeface="Times New Roman"/>
              <a:ea typeface="Calibri" panose="020F0502020204030204" pitchFamily="34" charset="0"/>
              <a:cs typeface="Times New Roman"/>
            </a:endParaRPr>
          </a:p>
          <a:p>
            <a:pPr>
              <a:lnSpc>
                <a:spcPct val="107000"/>
              </a:lnSpc>
              <a:spcAft>
                <a:spcPts val="818"/>
              </a:spcAft>
            </a:pPr>
            <a:r>
              <a:rPr lang="en-US" sz="1800" kern="100">
                <a:latin typeface="Calibri"/>
                <a:ea typeface="Calibri"/>
                <a:cs typeface="Calibri"/>
              </a:rPr>
              <a:t> </a:t>
            </a:r>
          </a:p>
          <a:p>
            <a:endParaRPr lang="en-US" dirty="0"/>
          </a:p>
        </p:txBody>
      </p:sp>
      <p:sp>
        <p:nvSpPr>
          <p:cNvPr id="4" name="Slide Number Placeholder 3"/>
          <p:cNvSpPr>
            <a:spLocks noGrp="1"/>
          </p:cNvSpPr>
          <p:nvPr>
            <p:ph type="sldNum" sz="quarter" idx="5"/>
          </p:nvPr>
        </p:nvSpPr>
        <p:spPr/>
        <p:txBody>
          <a:bodyPr/>
          <a:lstStyle/>
          <a:p>
            <a:fld id="{531818CD-EDDE-3746-B3F9-A3C79B1F99DB}" type="slidenum">
              <a:rPr lang="en-US" smtClean="0"/>
              <a:t>5</a:t>
            </a:fld>
            <a:endParaRPr lang="en-US"/>
          </a:p>
        </p:txBody>
      </p:sp>
    </p:spTree>
    <p:extLst>
      <p:ext uri="{BB962C8B-B14F-4D97-AF65-F5344CB8AC3E}">
        <p14:creationId xmlns:p14="http://schemas.microsoft.com/office/powerpoint/2010/main" val="229938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8"/>
              </a:spcAft>
            </a:pPr>
            <a:r>
              <a:rPr lang="en-US" sz="1800" kern="0" dirty="0">
                <a:latin typeface="Times New Roman" panose="02020603050405020304" pitchFamily="18" charset="0"/>
                <a:ea typeface="Times New Roman" panose="02020603050405020304" pitchFamily="18" charset="0"/>
                <a:cs typeface="Arial" panose="020B0604020202020204" pitchFamily="34" charset="0"/>
              </a:rPr>
              <a:t>Let’s talk about the updates to our cookie rewards this season:</a:t>
            </a:r>
            <a:endParaRPr lang="en-US" sz="1800" kern="100" dirty="0">
              <a:latin typeface="Calibri" panose="020F0502020204030204" pitchFamily="34" charset="0"/>
              <a:ea typeface="Calibri" panose="020F0502020204030204" pitchFamily="34" charset="0"/>
              <a:cs typeface="Arial" panose="020B0604020202020204" pitchFamily="34" charset="0"/>
            </a:endParaRPr>
          </a:p>
          <a:p>
            <a:pPr marL="350615" indent="-350615">
              <a:lnSpc>
                <a:spcPct val="107000"/>
              </a:lnSpc>
              <a:spcAft>
                <a:spcPts val="818"/>
              </a:spcAft>
              <a:buSzPts val="1000"/>
              <a:buFont typeface="Symbol" panose="05050102010706020507" pitchFamily="18" charset="2"/>
              <a:buChar char=""/>
              <a:tabLst>
                <a:tab pos="467487" algn="l"/>
              </a:tabLst>
            </a:pPr>
            <a:r>
              <a:rPr lang="en-US" sz="1800" b="1" kern="0" dirty="0">
                <a:latin typeface="Times New Roman" panose="02020603050405020304" pitchFamily="18" charset="0"/>
                <a:ea typeface="Times New Roman" panose="02020603050405020304" pitchFamily="18" charset="0"/>
                <a:cs typeface="Arial" panose="020B0604020202020204" pitchFamily="34" charset="0"/>
              </a:rPr>
              <a:t>Cookie Credits start at just 60 packages!</a:t>
            </a:r>
            <a:r>
              <a:rPr lang="en-US" sz="1800" kern="0" dirty="0">
                <a:latin typeface="Times New Roman" panose="02020603050405020304" pitchFamily="18" charset="0"/>
                <a:ea typeface="Times New Roman" panose="02020603050405020304" pitchFamily="18" charset="0"/>
                <a:cs typeface="Arial" panose="020B0604020202020204" pitchFamily="34" charset="0"/>
              </a:rPr>
              <a:t> That’s a change based on feedback from our volunteers.</a:t>
            </a:r>
            <a:endParaRPr lang="en-US" sz="1800" kern="100" dirty="0">
              <a:latin typeface="Calibri" panose="020F0502020204030204" pitchFamily="34" charset="0"/>
              <a:ea typeface="Calibri" panose="020F0502020204030204" pitchFamily="34" charset="0"/>
              <a:cs typeface="Arial" panose="020B0604020202020204" pitchFamily="34" charset="0"/>
            </a:endParaRPr>
          </a:p>
          <a:p>
            <a:pPr marL="350615" indent="-350615">
              <a:lnSpc>
                <a:spcPct val="107000"/>
              </a:lnSpc>
              <a:spcAft>
                <a:spcPts val="818"/>
              </a:spcAft>
              <a:buSzPts val="1000"/>
              <a:buFont typeface="Symbol" panose="05050102010706020507" pitchFamily="18" charset="2"/>
              <a:buChar char=""/>
              <a:tabLst>
                <a:tab pos="467487" algn="l"/>
              </a:tabLst>
            </a:pPr>
            <a:r>
              <a:rPr lang="en-US" sz="1800" kern="0" dirty="0">
                <a:latin typeface="Times New Roman" panose="02020603050405020304" pitchFamily="18" charset="0"/>
                <a:ea typeface="Times New Roman" panose="02020603050405020304" pitchFamily="18" charset="0"/>
                <a:cs typeface="Arial" panose="020B0604020202020204" pitchFamily="34" charset="0"/>
              </a:rPr>
              <a:t>We are introducing our first-ever Girl Scout Cookie Sellers Day at </a:t>
            </a:r>
            <a:r>
              <a:rPr lang="en-US" sz="1800" kern="0" dirty="0" err="1">
                <a:latin typeface="Times New Roman" panose="02020603050405020304" pitchFamily="18" charset="0"/>
                <a:ea typeface="Times New Roman" panose="02020603050405020304" pitchFamily="18" charset="0"/>
                <a:cs typeface="Arial" panose="020B0604020202020204" pitchFamily="34" charset="0"/>
              </a:rPr>
              <a:t>Valleyfair</a:t>
            </a:r>
            <a:r>
              <a:rPr lang="en-US" sz="1800" kern="0" dirty="0">
                <a:latin typeface="Times New Roman" panose="02020603050405020304" pitchFamily="18" charset="0"/>
                <a:ea typeface="Times New Roman" panose="02020603050405020304" pitchFamily="18" charset="0"/>
                <a:cs typeface="Arial" panose="020B0604020202020204" pitchFamily="34" charset="0"/>
              </a:rPr>
              <a:t> on June 22. All troops will be invited to attend with special discounted pricing on tickets. We even have a way for troops to earn free admission to the event.</a:t>
            </a:r>
            <a:endParaRPr lang="en-US" sz="1800" kern="100" dirty="0">
              <a:latin typeface="Calibri" panose="020F0502020204030204" pitchFamily="34" charset="0"/>
              <a:ea typeface="Calibri" panose="020F0502020204030204" pitchFamily="34" charset="0"/>
              <a:cs typeface="Arial" panose="020B0604020202020204" pitchFamily="34" charset="0"/>
            </a:endParaRPr>
          </a:p>
          <a:p>
            <a:pPr marL="350615" indent="-350615">
              <a:lnSpc>
                <a:spcPct val="107000"/>
              </a:lnSpc>
              <a:spcAft>
                <a:spcPts val="818"/>
              </a:spcAft>
              <a:buSzPts val="1000"/>
              <a:buFont typeface="Symbol" panose="05050102010706020507" pitchFamily="18" charset="2"/>
              <a:buChar char=""/>
              <a:tabLst>
                <a:tab pos="467487" algn="l"/>
              </a:tabLst>
            </a:pPr>
            <a:r>
              <a:rPr lang="en-US" sz="1800" kern="0" dirty="0">
                <a:latin typeface="Times New Roman" panose="02020603050405020304" pitchFamily="18" charset="0"/>
                <a:ea typeface="Times New Roman" panose="02020603050405020304" pitchFamily="18" charset="0"/>
                <a:cs typeface="Arial" panose="020B0604020202020204" pitchFamily="34" charset="0"/>
              </a:rPr>
              <a:t>We’ve updated our Troop Per Girl Average rewards: We have new items like this popular panda neck pillow at the 300 PGA level, the panda blanket that is SUPER plush and available at the 400 PGA level, and finally, if a troop achieves a 500 PGA, they’ll have the choice to either receive a $25 membership credit for each girl selling and 2 adults or free admission to the </a:t>
            </a:r>
            <a:r>
              <a:rPr lang="en-US" sz="1800" kern="0" dirty="0" err="1">
                <a:latin typeface="Times New Roman" panose="02020603050405020304" pitchFamily="18" charset="0"/>
                <a:ea typeface="Times New Roman" panose="02020603050405020304" pitchFamily="18" charset="0"/>
                <a:cs typeface="Arial" panose="020B0604020202020204" pitchFamily="34" charset="0"/>
              </a:rPr>
              <a:t>Valleyfair</a:t>
            </a:r>
            <a:r>
              <a:rPr lang="en-US" sz="1800" kern="0" dirty="0">
                <a:latin typeface="Times New Roman" panose="02020603050405020304" pitchFamily="18" charset="0"/>
                <a:ea typeface="Times New Roman" panose="02020603050405020304" pitchFamily="18" charset="0"/>
                <a:cs typeface="Arial" panose="020B0604020202020204" pitchFamily="34" charset="0"/>
              </a:rPr>
              <a:t> event on June 22.</a:t>
            </a:r>
            <a:endParaRPr lang="en-US" sz="1800" kern="100" dirty="0">
              <a:latin typeface="Calibri" panose="020F0502020204030204" pitchFamily="34" charset="0"/>
              <a:ea typeface="Calibri" panose="020F0502020204030204" pitchFamily="34" charset="0"/>
              <a:cs typeface="Arial" panose="020B0604020202020204" pitchFamily="34" charset="0"/>
            </a:endParaRPr>
          </a:p>
          <a:p>
            <a:pPr marL="350615" indent="-350615">
              <a:lnSpc>
                <a:spcPct val="107000"/>
              </a:lnSpc>
              <a:spcAft>
                <a:spcPts val="818"/>
              </a:spcAft>
              <a:buSzPts val="1000"/>
              <a:buFont typeface="Symbol" panose="05050102010706020507" pitchFamily="18" charset="2"/>
              <a:buChar char=""/>
              <a:tabLst>
                <a:tab pos="467487" algn="l"/>
              </a:tabLst>
            </a:pPr>
            <a:r>
              <a:rPr lang="en-US" sz="1800" kern="0" dirty="0">
                <a:latin typeface="Times New Roman" panose="02020603050405020304" pitchFamily="18" charset="0"/>
                <a:ea typeface="Times New Roman" panose="02020603050405020304" pitchFamily="18" charset="0"/>
              </a:rPr>
              <a:t>For the go-getters, there’s the </a:t>
            </a:r>
            <a:r>
              <a:rPr lang="en-US" sz="1800" b="1" kern="0" dirty="0">
                <a:latin typeface="Times New Roman" panose="02020603050405020304" pitchFamily="18" charset="0"/>
                <a:ea typeface="Times New Roman" panose="02020603050405020304" pitchFamily="18" charset="0"/>
              </a:rPr>
              <a:t>Disney Travel Reward</a:t>
            </a:r>
            <a:r>
              <a:rPr lang="en-US" sz="1800" kern="0" dirty="0">
                <a:latin typeface="Times New Roman" panose="02020603050405020304" pitchFamily="18" charset="0"/>
                <a:ea typeface="Times New Roman" panose="02020603050405020304" pitchFamily="18" charset="0"/>
              </a:rPr>
              <a:t> for 5,000 packages. We’ll provide more details in our Rewards Fine Print on Cookie Central, but the cliff’s notes version is the trip is June 11-14, this is non-cumulative, which means girls would opt out of rewards at the 850-2000 level to instead take the trip. Girls who select the trip will be able to attend Dream Team and receive the top seller package at the 3000 package level. For the trip, Transportation is not included, but the accommodations, park passes, and a dining plan is all included in the trip. </a:t>
            </a:r>
          </a:p>
          <a:p>
            <a:pPr marL="350615" indent="-350615">
              <a:lnSpc>
                <a:spcPct val="107000"/>
              </a:lnSpc>
              <a:spcAft>
                <a:spcPts val="818"/>
              </a:spcAft>
              <a:buSzPts val="1000"/>
              <a:buFont typeface="Symbol" panose="05050102010706020507" pitchFamily="18" charset="2"/>
              <a:buChar char=""/>
              <a:tabLst>
                <a:tab pos="467487" algn="l"/>
              </a:tabLst>
            </a:pPr>
            <a:r>
              <a:rPr lang="en-US" sz="1800" kern="0" dirty="0">
                <a:latin typeface="Times New Roman" panose="02020603050405020304" pitchFamily="18" charset="0"/>
                <a:ea typeface="Times New Roman" panose="02020603050405020304" pitchFamily="18" charset="0"/>
                <a:cs typeface="Arial" panose="020B0604020202020204" pitchFamily="34" charset="0"/>
              </a:rPr>
              <a:t>And last, our </a:t>
            </a:r>
            <a:r>
              <a:rPr lang="en-US" sz="1800" b="1" kern="0" dirty="0">
                <a:latin typeface="Times New Roman" panose="02020603050405020304" pitchFamily="18" charset="0"/>
                <a:ea typeface="Times New Roman" panose="02020603050405020304" pitchFamily="18" charset="0"/>
                <a:cs typeface="Arial" panose="020B0604020202020204" pitchFamily="34" charset="0"/>
              </a:rPr>
              <a:t>new </a:t>
            </a:r>
            <a:r>
              <a:rPr lang="en-US" sz="1800" b="1" kern="0" dirty="0" err="1">
                <a:latin typeface="Times New Roman" panose="02020603050405020304" pitchFamily="18" charset="0"/>
                <a:ea typeface="Times New Roman" panose="02020603050405020304" pitchFamily="18" charset="0"/>
                <a:cs typeface="Arial" panose="020B0604020202020204" pitchFamily="34" charset="0"/>
              </a:rPr>
              <a:t>LemonAID</a:t>
            </a:r>
            <a:r>
              <a:rPr lang="en-US" sz="1800" b="1" kern="0" dirty="0">
                <a:latin typeface="Times New Roman" panose="02020603050405020304" pitchFamily="18" charset="0"/>
                <a:ea typeface="Times New Roman" panose="02020603050405020304" pitchFamily="18" charset="0"/>
                <a:cs typeface="Arial" panose="020B0604020202020204" pitchFamily="34" charset="0"/>
              </a:rPr>
              <a:t> philanthropic partner</a:t>
            </a:r>
            <a:r>
              <a:rPr lang="en-US" sz="1800" kern="0" dirty="0">
                <a:latin typeface="Times New Roman" panose="02020603050405020304" pitchFamily="18" charset="0"/>
                <a:ea typeface="Times New Roman" panose="02020603050405020304" pitchFamily="18" charset="0"/>
                <a:cs typeface="Arial" panose="020B0604020202020204" pitchFamily="34" charset="0"/>
              </a:rPr>
              <a:t> is </a:t>
            </a:r>
            <a:r>
              <a:rPr lang="en-US" sz="1800" b="1" kern="0" dirty="0">
                <a:latin typeface="Times New Roman" panose="02020603050405020304" pitchFamily="18" charset="0"/>
                <a:ea typeface="Times New Roman" panose="02020603050405020304" pitchFamily="18" charset="0"/>
                <a:cs typeface="Arial" panose="020B0604020202020204" pitchFamily="34" charset="0"/>
              </a:rPr>
              <a:t>Pet Haven of MN.</a:t>
            </a:r>
            <a:r>
              <a:rPr lang="en-US" sz="1800" kern="0" dirty="0">
                <a:latin typeface="Times New Roman" panose="02020603050405020304" pitchFamily="18" charset="0"/>
                <a:ea typeface="Times New Roman" panose="02020603050405020304" pitchFamily="18" charset="0"/>
                <a:cs typeface="Arial" panose="020B0604020202020204" pitchFamily="34" charset="0"/>
              </a:rPr>
              <a:t> It’s a </a:t>
            </a:r>
            <a:r>
              <a:rPr lang="en-US" sz="1800" kern="0" dirty="0" err="1">
                <a:latin typeface="Times New Roman" panose="02020603050405020304" pitchFamily="18" charset="0"/>
                <a:ea typeface="Times New Roman" panose="02020603050405020304" pitchFamily="18" charset="0"/>
                <a:cs typeface="Arial" panose="020B0604020202020204" pitchFamily="34" charset="0"/>
              </a:rPr>
              <a:t>pawsome</a:t>
            </a:r>
            <a:r>
              <a:rPr lang="en-US" sz="1800" kern="0" dirty="0">
                <a:latin typeface="Times New Roman" panose="02020603050405020304" pitchFamily="18" charset="0"/>
                <a:ea typeface="Times New Roman" panose="02020603050405020304" pitchFamily="18" charset="0"/>
                <a:cs typeface="Arial" panose="020B0604020202020204" pitchFamily="34" charset="0"/>
              </a:rPr>
              <a:t> cause that Girl Scouts can feel good about supporting with their efforts. Any girl that chooses to support the </a:t>
            </a:r>
            <a:r>
              <a:rPr lang="en-US" sz="1800" kern="0" dirty="0" err="1">
                <a:latin typeface="Times New Roman" panose="02020603050405020304" pitchFamily="18" charset="0"/>
                <a:ea typeface="Times New Roman" panose="02020603050405020304" pitchFamily="18" charset="0"/>
                <a:cs typeface="Arial" panose="020B0604020202020204" pitchFamily="34" charset="0"/>
              </a:rPr>
              <a:t>LemonAID</a:t>
            </a:r>
            <a:r>
              <a:rPr lang="en-US" sz="1800" kern="0" dirty="0">
                <a:latin typeface="Times New Roman" panose="02020603050405020304" pitchFamily="18" charset="0"/>
                <a:ea typeface="Times New Roman" panose="02020603050405020304" pitchFamily="18" charset="0"/>
                <a:cs typeface="Arial" panose="020B0604020202020204" pitchFamily="34" charset="0"/>
              </a:rPr>
              <a:t> program instead of receiving a reward at the 130 package level will receive a special patch. Learn more about this great organization at pethavenmn.org.</a:t>
            </a:r>
            <a:endParaRPr lang="en-US" sz="1800" kern="1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31818CD-EDDE-3746-B3F9-A3C79B1F99DB}" type="slidenum">
              <a:rPr lang="en-US" smtClean="0"/>
              <a:t>6</a:t>
            </a:fld>
            <a:endParaRPr lang="en-US"/>
          </a:p>
        </p:txBody>
      </p:sp>
    </p:spTree>
    <p:extLst>
      <p:ext uri="{BB962C8B-B14F-4D97-AF65-F5344CB8AC3E}">
        <p14:creationId xmlns:p14="http://schemas.microsoft.com/office/powerpoint/2010/main" val="2155792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Calibri"/>
                <a:ea typeface="Calibri"/>
                <a:cs typeface="Calibri"/>
              </a:rPr>
              <a:t>Our goal is clear and consistent communication with our troop-level volunteers</a:t>
            </a:r>
            <a:r>
              <a:rPr lang="en-US" sz="1800" kern="100" dirty="0">
                <a:latin typeface="Calibri"/>
                <a:ea typeface="Calibri"/>
                <a:cs typeface="Calibri"/>
              </a:rPr>
              <a:t> to keep you up to date on the program all season long. New for 2025, we have created a Rally in </a:t>
            </a:r>
            <a:r>
              <a:rPr lang="en-US" sz="1800" kern="100" dirty="0" err="1">
                <a:latin typeface="Calibri"/>
                <a:ea typeface="Calibri"/>
                <a:cs typeface="Calibri"/>
              </a:rPr>
              <a:t>Rallyhood</a:t>
            </a:r>
            <a:r>
              <a:rPr lang="en-US" sz="1800" kern="100" dirty="0">
                <a:latin typeface="Calibri"/>
                <a:ea typeface="Calibri"/>
                <a:cs typeface="Calibri"/>
              </a:rPr>
              <a:t> exclusively for troops. It’s the </a:t>
            </a:r>
            <a:endParaRPr lang="en-US" sz="1800" kern="100" dirty="0">
              <a:effectLst/>
              <a:latin typeface="Calibri"/>
              <a:ea typeface="Calibri"/>
              <a:cs typeface="Calibri"/>
            </a:endParaRPr>
          </a:p>
          <a:p>
            <a:pPr marL="0" marR="0">
              <a:lnSpc>
                <a:spcPct val="107000"/>
              </a:lnSpc>
              <a:spcBef>
                <a:spcPts val="0"/>
              </a:spcBef>
              <a:spcAft>
                <a:spcPts val="800"/>
              </a:spcAft>
            </a:pPr>
            <a:r>
              <a:rPr lang="en-US" sz="1800" kern="100" dirty="0">
                <a:effectLst/>
                <a:latin typeface="Calibri"/>
                <a:ea typeface="Calibri"/>
                <a:cs typeface="Calibri"/>
              </a:rPr>
              <a:t>-Council Wide Troop Product Program Volunteers – GSRV Rally. You’ll receive an invitation to join the rally in your email. Any information shared in </a:t>
            </a:r>
            <a:r>
              <a:rPr lang="en-US" sz="1800" kern="100" dirty="0" err="1">
                <a:effectLst/>
                <a:latin typeface="Calibri"/>
                <a:ea typeface="Calibri"/>
                <a:cs typeface="Calibri"/>
              </a:rPr>
              <a:t>Rallyhood</a:t>
            </a:r>
            <a:r>
              <a:rPr lang="en-US" sz="1800" kern="100" dirty="0">
                <a:effectLst/>
                <a:latin typeface="Calibri"/>
                <a:ea typeface="Calibri"/>
                <a:cs typeface="Calibri"/>
              </a:rPr>
              <a:t> will also be added to the </a:t>
            </a:r>
            <a:r>
              <a:rPr lang="en-US" sz="2800" b="0" i="0" u="none" dirty="0">
                <a:solidFill>
                  <a:schemeClr val="tx1"/>
                </a:solidFill>
                <a:effectLst/>
                <a:latin typeface="Segoe UI Historic" panose="020B0502040204020203" pitchFamily="34" charset="0"/>
                <a:hlinkClick r:id="rId3">
                  <a:extLst>
                    <a:ext uri="{A12FA001-AC4F-418D-AE19-62706E023703}">
                      <ahyp:hlinkClr xmlns:ahyp="http://schemas.microsoft.com/office/drawing/2018/hyperlinkcolor" val="tx"/>
                    </a:ext>
                  </a:extLst>
                </a:hlinkClick>
              </a:rPr>
              <a:t>Girl Scouts River Valleys Troop Product Program Volunteers</a:t>
            </a:r>
            <a:r>
              <a:rPr lang="en-US" sz="2800" b="0" i="0" u="sng" dirty="0">
                <a:effectLst/>
                <a:latin typeface="Segoe UI Historic" panose="020B0502040204020203" pitchFamily="34" charset="0"/>
              </a:rPr>
              <a:t> page on Facebook</a:t>
            </a:r>
            <a:r>
              <a:rPr lang="en-US" sz="2800" b="1" i="0" u="sng" dirty="0">
                <a:effectLst/>
                <a:latin typeface="Segoe UI Historic" panose="020B0502040204020203" pitchFamily="34" charset="0"/>
              </a:rPr>
              <a:t>.</a:t>
            </a:r>
            <a:endParaRPr lang="en-US" sz="1800" kern="100" dirty="0">
              <a:effectLst/>
              <a:latin typeface="Calibri"/>
              <a:ea typeface="Calibri"/>
              <a:cs typeface="Calibri"/>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Calibri"/>
                <a:ea typeface="Calibri"/>
                <a:cs typeface="Calibri"/>
              </a:rPr>
              <a:t>Speaking of </a:t>
            </a:r>
            <a:r>
              <a:rPr lang="en-US" sz="1800" kern="100" dirty="0" err="1">
                <a:effectLst/>
                <a:latin typeface="Calibri"/>
                <a:ea typeface="Calibri"/>
                <a:cs typeface="Calibri"/>
              </a:rPr>
              <a:t>Rallyhood</a:t>
            </a:r>
            <a:r>
              <a:rPr lang="en-US" sz="1800" kern="100" dirty="0">
                <a:effectLst/>
                <a:latin typeface="Calibri"/>
                <a:ea typeface="Calibri"/>
                <a:cs typeface="Calibri"/>
              </a:rPr>
              <a:t>, we’ve also transitioned our Cookie Swap to </a:t>
            </a:r>
            <a:r>
              <a:rPr lang="en-US" sz="1800" kern="100" dirty="0" err="1">
                <a:effectLst/>
                <a:latin typeface="Calibri"/>
                <a:ea typeface="Calibri"/>
                <a:cs typeface="Calibri"/>
              </a:rPr>
              <a:t>Rallyhood</a:t>
            </a:r>
            <a:r>
              <a:rPr lang="en-US" sz="1800" kern="100" dirty="0">
                <a:effectLst/>
                <a:latin typeface="Calibri"/>
                <a:ea typeface="Calibri"/>
                <a:cs typeface="Calibri"/>
              </a:rPr>
              <a:t>,. The Cookie Swaps are where you can connect with troops outside of your community to arrange for cookie transfers. We’ll have a variety of Cookie Swap rallies available for you to join based on the Area of our Council that you live in. You can join one, or as many Rallies as you like. We’ll share direct links to these rallies in The Cookie Press when the season begins.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a:ea typeface="Calibri"/>
                <a:cs typeface="Calibri"/>
              </a:rPr>
              <a:t>-And just-in-time resources will be used throughout the program to ensure you have what you need to successfully assist the </a:t>
            </a:r>
            <a:r>
              <a:rPr lang="en-US" sz="1800" dirty="0">
                <a:latin typeface="Calibri"/>
                <a:ea typeface="Calibri"/>
                <a:cs typeface="Calibri"/>
              </a:rPr>
              <a:t>Girl Scouts in your troop</a:t>
            </a:r>
            <a:r>
              <a:rPr lang="en-US" sz="1800" dirty="0">
                <a:effectLst/>
                <a:latin typeface="Calibri"/>
                <a:ea typeface="Calibri"/>
                <a:cs typeface="Calibri"/>
              </a:rPr>
              <a:t>. This includes The Cookie Press and other direct-to-volunteer emails.</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7</a:t>
            </a:fld>
            <a:endParaRPr lang="en-US"/>
          </a:p>
        </p:txBody>
      </p:sp>
    </p:spTree>
    <p:extLst>
      <p:ext uri="{BB962C8B-B14F-4D97-AF65-F5344CB8AC3E}">
        <p14:creationId xmlns:p14="http://schemas.microsoft.com/office/powerpoint/2010/main" val="117596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Don’t forget to check out the cookie booth resources available on Cookie Central, which includes our </a:t>
            </a:r>
            <a:r>
              <a:rPr lang="en-US" sz="1800" kern="100">
                <a:effectLst/>
                <a:latin typeface="Calibri" panose="020F0502020204030204" pitchFamily="34" charset="0"/>
                <a:ea typeface="Calibri" panose="020F0502020204030204" pitchFamily="34" charset="0"/>
                <a:cs typeface="Arial" panose="020B0604020202020204" pitchFamily="34" charset="0"/>
              </a:rPr>
              <a:t>updated </a:t>
            </a:r>
            <a:r>
              <a:rPr lang="en-US" sz="1800" kern="100" dirty="0">
                <a:effectLst/>
                <a:latin typeface="Calibri" panose="020F0502020204030204" pitchFamily="34" charset="0"/>
                <a:ea typeface="Calibri" panose="020F0502020204030204" pitchFamily="34" charset="0"/>
                <a:cs typeface="Arial" panose="020B0604020202020204" pitchFamily="34" charset="0"/>
              </a:rPr>
              <a:t>Cookie Booth Guide. </a:t>
            </a:r>
            <a:r>
              <a:rPr lang="en-US" sz="1800" kern="100">
                <a:effectLst/>
                <a:latin typeface="Calibri" panose="020F0502020204030204" pitchFamily="34" charset="0"/>
                <a:ea typeface="Calibri" panose="020F0502020204030204" pitchFamily="34" charset="0"/>
                <a:cs typeface="Arial" panose="020B0604020202020204" pitchFamily="34" charset="0"/>
              </a:rPr>
              <a:t>You </a:t>
            </a:r>
            <a:r>
              <a:rPr lang="en-US" sz="1800" kern="100" dirty="0">
                <a:effectLst/>
                <a:latin typeface="Calibri" panose="020F0502020204030204" pitchFamily="34" charset="0"/>
                <a:ea typeface="Calibri" panose="020F0502020204030204" pitchFamily="34" charset="0"/>
                <a:cs typeface="Arial" panose="020B0604020202020204" pitchFamily="34" charset="0"/>
              </a:rPr>
              <a:t>will receive the cookie booth guide in </a:t>
            </a:r>
            <a:r>
              <a:rPr lang="en-US" sz="1800" kern="100">
                <a:effectLst/>
                <a:latin typeface="Calibri" panose="020F0502020204030204" pitchFamily="34" charset="0"/>
                <a:ea typeface="Calibri" panose="020F0502020204030204" pitchFamily="34" charset="0"/>
                <a:cs typeface="Arial" panose="020B0604020202020204" pitchFamily="34" charset="0"/>
              </a:rPr>
              <a:t>your </a:t>
            </a:r>
            <a:r>
              <a:rPr lang="en-US" sz="1800" kern="100" dirty="0">
                <a:effectLst/>
                <a:latin typeface="Calibri" panose="020F0502020204030204" pitchFamily="34" charset="0"/>
                <a:ea typeface="Calibri" panose="020F0502020204030204" pitchFamily="34" charset="0"/>
                <a:cs typeface="Arial" panose="020B0604020202020204" pitchFamily="34" charset="0"/>
              </a:rPr>
              <a:t>print materials as well. This guide walks you through cookie booth basics, taking customer payments, additional selling tools, and more!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We’ve also updated our Do Not Contact list</a:t>
            </a:r>
            <a:r>
              <a:rPr lang="en-US" sz="1800" kern="100">
                <a:effectLst/>
                <a:latin typeface="Calibri" panose="020F0502020204030204" pitchFamily="34" charset="0"/>
                <a:ea typeface="Calibri" panose="020F0502020204030204" pitchFamily="34" charset="0"/>
                <a:cs typeface="Arial" panose="020B0604020202020204" pitchFamily="34" charset="0"/>
              </a:rPr>
              <a:t>, which lists the businesses that either are working directly with River Valleys on council-secured booths or have declined to participate in booths. New this season </a:t>
            </a:r>
            <a:r>
              <a:rPr lang="en-US" sz="1800" kern="100" dirty="0">
                <a:effectLst/>
                <a:latin typeface="Calibri" panose="020F0502020204030204" pitchFamily="34" charset="0"/>
                <a:ea typeface="Calibri" panose="020F0502020204030204" pitchFamily="34" charset="0"/>
                <a:cs typeface="Arial" panose="020B0604020202020204" pitchFamily="34" charset="0"/>
              </a:rPr>
              <a:t>is a list of cookie booths that will no longer be secured by </a:t>
            </a:r>
            <a:r>
              <a:rPr lang="en-US" sz="1800" kern="100">
                <a:effectLst/>
                <a:latin typeface="Calibri" panose="020F0502020204030204" pitchFamily="34" charset="0"/>
                <a:ea typeface="Calibri" panose="020F0502020204030204" pitchFamily="34" charset="0"/>
                <a:cs typeface="Arial" panose="020B0604020202020204" pitchFamily="34" charset="0"/>
              </a:rPr>
              <a:t>River Valleys starting </a:t>
            </a:r>
            <a:r>
              <a:rPr lang="en-US" sz="1800" kern="100" dirty="0">
                <a:effectLst/>
                <a:latin typeface="Calibri" panose="020F0502020204030204" pitchFamily="34" charset="0"/>
                <a:ea typeface="Calibri" panose="020F0502020204030204" pitchFamily="34" charset="0"/>
                <a:cs typeface="Arial" panose="020B0604020202020204" pitchFamily="34" charset="0"/>
              </a:rPr>
              <a:t>this cookie season. What does this mean? </a:t>
            </a:r>
            <a:r>
              <a:rPr lang="en-US" sz="1800" kern="100">
                <a:effectLst/>
                <a:latin typeface="Calibri" panose="020F0502020204030204" pitchFamily="34" charset="0"/>
                <a:ea typeface="Calibri" panose="020F0502020204030204" pitchFamily="34" charset="0"/>
                <a:cs typeface="Arial" panose="020B0604020202020204" pitchFamily="34" charset="0"/>
              </a:rPr>
              <a:t>You</a:t>
            </a:r>
            <a:r>
              <a:rPr lang="en-US" sz="1800" kern="100" dirty="0">
                <a:effectLst/>
                <a:latin typeface="Calibri" panose="020F0502020204030204" pitchFamily="34" charset="0"/>
                <a:ea typeface="Calibri" panose="020F0502020204030204" pitchFamily="34" charset="0"/>
                <a:cs typeface="Arial" panose="020B0604020202020204" pitchFamily="34" charset="0"/>
              </a:rPr>
              <a:t> can use this </a:t>
            </a:r>
            <a:r>
              <a:rPr lang="en-US" sz="1800" kern="100">
                <a:effectLst/>
                <a:latin typeface="Calibri" panose="020F0502020204030204" pitchFamily="34" charset="0"/>
                <a:ea typeface="Calibri" panose="020F0502020204030204" pitchFamily="34" charset="0"/>
                <a:cs typeface="Arial" panose="020B0604020202020204" pitchFamily="34" charset="0"/>
              </a:rPr>
              <a:t>Business Available for Troop-Secured Booths </a:t>
            </a:r>
            <a:r>
              <a:rPr lang="en-US" sz="1800" kern="100" dirty="0">
                <a:effectLst/>
                <a:latin typeface="Calibri" panose="020F0502020204030204" pitchFamily="34" charset="0"/>
                <a:ea typeface="Calibri" panose="020F0502020204030204" pitchFamily="34" charset="0"/>
                <a:cs typeface="Arial" panose="020B0604020202020204" pitchFamily="34" charset="0"/>
              </a:rPr>
              <a:t>list to reach out to the individual stores for troop-secured booths. An example of two former council-secured booth locations that can now be troop-secured include all Dunkin Donuts and GNC stores. The Do Not Contact list</a:t>
            </a:r>
            <a:r>
              <a:rPr lang="en-US" sz="1800" kern="100">
                <a:effectLst/>
                <a:latin typeface="Calibri" panose="020F0502020204030204" pitchFamily="34" charset="0"/>
                <a:ea typeface="Calibri" panose="020F0502020204030204" pitchFamily="34" charset="0"/>
                <a:cs typeface="Arial" panose="020B0604020202020204" pitchFamily="34" charset="0"/>
              </a:rPr>
              <a:t> and Newly Available</a:t>
            </a:r>
            <a:r>
              <a:rPr lang="en-US" sz="1800" kern="100" dirty="0">
                <a:effectLst/>
                <a:latin typeface="Calibri" panose="020F0502020204030204" pitchFamily="34" charset="0"/>
                <a:ea typeface="Calibri" panose="020F0502020204030204" pitchFamily="34" charset="0"/>
                <a:cs typeface="Arial" panose="020B0604020202020204" pitchFamily="34" charset="0"/>
              </a:rPr>
              <a:t> will be updated on Cookie Central soon and we’ll share the link in The Cookie Press as well. </a:t>
            </a:r>
          </a:p>
        </p:txBody>
      </p:sp>
      <p:sp>
        <p:nvSpPr>
          <p:cNvPr id="4" name="Slide Number Placeholder 3"/>
          <p:cNvSpPr>
            <a:spLocks noGrp="1"/>
          </p:cNvSpPr>
          <p:nvPr>
            <p:ph type="sldNum" sz="quarter" idx="5"/>
          </p:nvPr>
        </p:nvSpPr>
        <p:spPr/>
        <p:txBody>
          <a:bodyPr/>
          <a:lstStyle/>
          <a:p>
            <a:fld id="{531818CD-EDDE-3746-B3F9-A3C79B1F99DB}" type="slidenum">
              <a:rPr lang="en-US" smtClean="0"/>
              <a:t>8</a:t>
            </a:fld>
            <a:endParaRPr lang="en-US"/>
          </a:p>
        </p:txBody>
      </p:sp>
    </p:spTree>
    <p:extLst>
      <p:ext uri="{BB962C8B-B14F-4D97-AF65-F5344CB8AC3E}">
        <p14:creationId xmlns:p14="http://schemas.microsoft.com/office/powerpoint/2010/main" val="194480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Times New Roman" panose="02020603050405020304" pitchFamily="18" charset="0"/>
                <a:ea typeface="Times New Roman" panose="02020603050405020304" pitchFamily="18" charset="0"/>
              </a:rPr>
              <a:t>We are wrapping up with two more updates—</a:t>
            </a:r>
            <a:r>
              <a:rPr lang="en-US" sz="1800" b="1" dirty="0">
                <a:latin typeface="Times New Roman" panose="02020603050405020304" pitchFamily="18" charset="0"/>
                <a:ea typeface="Times New Roman" panose="02020603050405020304" pitchFamily="18" charset="0"/>
              </a:rPr>
              <a:t>Cookie Exchange Opportunities</a:t>
            </a:r>
            <a:r>
              <a:rPr lang="en-US" sz="1800" dirty="0">
                <a:latin typeface="Times New Roman" panose="02020603050405020304" pitchFamily="18" charset="0"/>
                <a:ea typeface="Times New Roman" panose="02020603050405020304" pitchFamily="18" charset="0"/>
              </a:rPr>
              <a:t> and a new resource for first-year troops!</a:t>
            </a:r>
          </a:p>
          <a:p>
            <a:pPr marL="349381" indent="-349381">
              <a:buSzPts val="1000"/>
              <a:buFont typeface="Symbol" panose="05050102010706020507" pitchFamily="18" charset="2"/>
              <a:buChar char=""/>
              <a:tabLst>
                <a:tab pos="465841" algn="l"/>
              </a:tabLst>
            </a:pPr>
            <a:r>
              <a:rPr lang="en-US" sz="1800" b="1" dirty="0">
                <a:latin typeface="Times New Roman" panose="02020603050405020304" pitchFamily="18" charset="0"/>
                <a:ea typeface="Times New Roman" panose="02020603050405020304" pitchFamily="18" charset="0"/>
              </a:rPr>
              <a:t>First, Cookie Exchange Opportunities: </a:t>
            </a:r>
            <a:br>
              <a:rPr lang="en-US" sz="1800" dirty="0">
                <a:latin typeface="Times New Roman" panose="02020603050405020304" pitchFamily="18" charset="0"/>
                <a:ea typeface="Times New Roman" panose="02020603050405020304" pitchFamily="18" charset="0"/>
              </a:rPr>
            </a:br>
            <a:r>
              <a:rPr lang="en-US" sz="1800" dirty="0">
                <a:latin typeface="Times New Roman" panose="02020603050405020304" pitchFamily="18" charset="0"/>
                <a:ea typeface="Times New Roman" panose="02020603050405020304" pitchFamily="18" charset="0"/>
              </a:rPr>
              <a:t>Keep an eye on </a:t>
            </a:r>
            <a:r>
              <a:rPr lang="en-US" sz="1800" b="1" dirty="0">
                <a:latin typeface="Times New Roman" panose="02020603050405020304" pitchFamily="18" charset="0"/>
                <a:ea typeface="Times New Roman" panose="02020603050405020304" pitchFamily="18" charset="0"/>
              </a:rPr>
              <a:t>The Cookie Press</a:t>
            </a:r>
            <a:r>
              <a:rPr lang="en-US" sz="1800" dirty="0">
                <a:latin typeface="Times New Roman" panose="02020603050405020304" pitchFamily="18" charset="0"/>
                <a:ea typeface="Times New Roman" panose="02020603050405020304" pitchFamily="18" charset="0"/>
              </a:rPr>
              <a:t> for the timeframe announcement. We’re still working on the dates and the details for the exchanges. This will NOT happen within the first two weeks. Exchanges will be limited to </a:t>
            </a:r>
            <a:r>
              <a:rPr lang="en-US" sz="1800" b="1" dirty="0">
                <a:latin typeface="Times New Roman" panose="02020603050405020304" pitchFamily="18" charset="0"/>
                <a:ea typeface="Times New Roman" panose="02020603050405020304" pitchFamily="18" charset="0"/>
              </a:rPr>
              <a:t>full, bakery-sealed cases</a:t>
            </a:r>
            <a:r>
              <a:rPr lang="en-US" sz="1800" dirty="0">
                <a:latin typeface="Times New Roman" panose="02020603050405020304" pitchFamily="18" charset="0"/>
                <a:ea typeface="Times New Roman" panose="02020603050405020304" pitchFamily="18" charset="0"/>
              </a:rPr>
              <a:t>, so plan accordingly. And just a heads-up—</a:t>
            </a:r>
            <a:r>
              <a:rPr lang="en-US" sz="1800" b="1" dirty="0">
                <a:latin typeface="Times New Roman" panose="02020603050405020304" pitchFamily="18" charset="0"/>
                <a:ea typeface="Times New Roman" panose="02020603050405020304" pitchFamily="18" charset="0"/>
              </a:rPr>
              <a:t>Caramel Chocolate Chip cookies are not eligible for exchanges. We hope knowing exchanges will be available will help to feel confident in placing an initial cookie order. A</a:t>
            </a:r>
            <a:r>
              <a:rPr lang="en-US" sz="1800" dirty="0">
                <a:latin typeface="Times New Roman" panose="02020603050405020304" pitchFamily="18" charset="0"/>
                <a:ea typeface="Times New Roman" panose="02020603050405020304" pitchFamily="18" charset="0"/>
              </a:rPr>
              <a:t>ll exchanges will be inspected by the cupboard staff before accepting the exchange. Any cases that are NOT sealed or have missing or other cookie packages inside will be turned away. River Valleys will also consider ending exchanges should we see frequent exchanges that are not following these guidelines.</a:t>
            </a:r>
          </a:p>
          <a:p>
            <a:pPr marL="349287" indent="-349287">
              <a:buSzPts val="1000"/>
              <a:buFont typeface="Symbol" panose="05050102010706020507" pitchFamily="18" charset="2"/>
              <a:buChar char=""/>
              <a:tabLst>
                <a:tab pos="465841" algn="l"/>
              </a:tabLst>
            </a:pPr>
            <a:r>
              <a:rPr lang="en-US" sz="1800" b="1" dirty="0">
                <a:latin typeface="Times New Roman"/>
                <a:ea typeface="Times New Roman" panose="02020603050405020304" pitchFamily="18" charset="0"/>
                <a:cs typeface="Times New Roman"/>
              </a:rPr>
              <a:t>Now, for our new resource:</a:t>
            </a:r>
            <a:br>
              <a:rPr lang="en-US" sz="1800" dirty="0">
                <a:latin typeface="Times New Roman" panose="02020603050405020304" pitchFamily="18" charset="0"/>
                <a:ea typeface="Times New Roman" panose="02020603050405020304" pitchFamily="18" charset="0"/>
                <a:cs typeface="Times New Roman"/>
              </a:rPr>
            </a:br>
            <a:r>
              <a:rPr lang="en-US" sz="1800" dirty="0">
                <a:latin typeface="Times New Roman"/>
                <a:ea typeface="Times New Roman" panose="02020603050405020304" pitchFamily="18" charset="0"/>
                <a:cs typeface="Times New Roman"/>
              </a:rPr>
              <a:t>We’re introducing the </a:t>
            </a:r>
            <a:r>
              <a:rPr lang="en-US" sz="1800" b="1" dirty="0">
                <a:latin typeface="Times New Roman"/>
                <a:ea typeface="Times New Roman" panose="02020603050405020304" pitchFamily="18" charset="0"/>
                <a:cs typeface="Times New Roman"/>
              </a:rPr>
              <a:t>Easy-Baked Cookie Program</a:t>
            </a:r>
            <a:r>
              <a:rPr lang="en-US" sz="1800" dirty="0">
                <a:latin typeface="Times New Roman"/>
                <a:ea typeface="Times New Roman" panose="02020603050405020304" pitchFamily="18" charset="0"/>
                <a:cs typeface="Times New Roman"/>
              </a:rPr>
              <a:t> for first-year troops. This is designed to help new leaders navigate the cookie season with a menu of options that they can select from based on their comfort-level and time available. Our hope is that our newest troops can build a foundation with the basic elements of the sale, then continue to build on that foundation as they and their Girl Scouts progress with the Cookie Program. This resource will be emailed to new troops and posted on girlscoutsrv.org. </a:t>
            </a:r>
            <a:endParaRPr lang="en-US" dirty="0"/>
          </a:p>
        </p:txBody>
      </p:sp>
      <p:sp>
        <p:nvSpPr>
          <p:cNvPr id="4" name="Slide Number Placeholder 3"/>
          <p:cNvSpPr>
            <a:spLocks noGrp="1"/>
          </p:cNvSpPr>
          <p:nvPr>
            <p:ph type="sldNum" sz="quarter" idx="5"/>
          </p:nvPr>
        </p:nvSpPr>
        <p:spPr/>
        <p:txBody>
          <a:bodyPr/>
          <a:lstStyle/>
          <a:p>
            <a:fld id="{531818CD-EDDE-3746-B3F9-A3C79B1F99DB}" type="slidenum">
              <a:rPr lang="en-US" smtClean="0"/>
              <a:t>9</a:t>
            </a:fld>
            <a:endParaRPr lang="en-US"/>
          </a:p>
        </p:txBody>
      </p:sp>
    </p:spTree>
    <p:extLst>
      <p:ext uri="{BB962C8B-B14F-4D97-AF65-F5344CB8AC3E}">
        <p14:creationId xmlns:p14="http://schemas.microsoft.com/office/powerpoint/2010/main" val="1774829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DB309A0-8A0C-FE4A-B176-42C5A1F48A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2208707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4086254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1723691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603051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3524598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094676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4240616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68433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2424690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948733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2566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409499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85477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849088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409678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3961830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614776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358973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027490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639158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4229539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691413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1865163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2012786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2426506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2244531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286989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2143653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9373323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2482975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2041757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FD4A95-F638-411A-B665-1A404589A35B}"/>
              </a:ext>
            </a:extLst>
          </p:cNvPr>
          <p:cNvSpPr>
            <a:spLocks noGrp="1"/>
          </p:cNvSpPr>
          <p:nvPr>
            <p:ph type="dt" sz="half" idx="10"/>
          </p:nvPr>
        </p:nvSpPr>
        <p:spPr/>
        <p:txBody>
          <a:bodyPr/>
          <a:lstStyle/>
          <a:p>
            <a:fld id="{DDD7A9E0-C12E-E142-AF25-74EF49CF5698}" type="datetimeFigureOut">
              <a:rPr lang="en-US" smtClean="0"/>
              <a:t>1/2/2025</a:t>
            </a:fld>
            <a:endParaRPr lang="en-US"/>
          </a:p>
        </p:txBody>
      </p:sp>
      <p:sp>
        <p:nvSpPr>
          <p:cNvPr id="3" name="Footer Placeholder 2">
            <a:extLst>
              <a:ext uri="{FF2B5EF4-FFF2-40B4-BE49-F238E27FC236}">
                <a16:creationId xmlns:a16="http://schemas.microsoft.com/office/drawing/2014/main" id="{5DEEE9A1-3C98-449E-BDC4-68D86A9773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A7606A-E24D-4556-A80E-7C1438446032}"/>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1983774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9FD6-4A0F-41F1-B7E8-364D85AF0B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0F9192-F444-4316-ABA1-12E75FA61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727BEB-0C73-4271-B035-E1576E5524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C5D8F3-05EC-47B6-A6E0-9D81976A17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145CFE-FF2E-4E1A-8D4C-2ADB201D6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0C71F9-6C4F-459A-9204-0AE87D127EB2}"/>
              </a:ext>
            </a:extLst>
          </p:cNvPr>
          <p:cNvSpPr>
            <a:spLocks noGrp="1"/>
          </p:cNvSpPr>
          <p:nvPr>
            <p:ph type="dt" sz="half" idx="10"/>
          </p:nvPr>
        </p:nvSpPr>
        <p:spPr/>
        <p:txBody>
          <a:bodyPr/>
          <a:lstStyle/>
          <a:p>
            <a:fld id="{2AB3504C-39BE-4749-9FFC-C53F1002DA9E}" type="datetimeFigureOut">
              <a:rPr lang="en-US" smtClean="0"/>
              <a:t>1/2/2025</a:t>
            </a:fld>
            <a:endParaRPr lang="en-US"/>
          </a:p>
        </p:txBody>
      </p:sp>
      <p:sp>
        <p:nvSpPr>
          <p:cNvPr id="8" name="Footer Placeholder 7">
            <a:extLst>
              <a:ext uri="{FF2B5EF4-FFF2-40B4-BE49-F238E27FC236}">
                <a16:creationId xmlns:a16="http://schemas.microsoft.com/office/drawing/2014/main" id="{DFAD4877-0D45-4416-BE6E-DBF39A5B36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87D4DF-6AA5-4D2A-95D3-BF98E8F6AFC3}"/>
              </a:ext>
            </a:extLst>
          </p:cNvPr>
          <p:cNvSpPr>
            <a:spLocks noGrp="1"/>
          </p:cNvSpPr>
          <p:nvPr>
            <p:ph type="sldNum" sz="quarter" idx="12"/>
          </p:nvPr>
        </p:nvSpPr>
        <p:spPr/>
        <p:txBody>
          <a:bodyPr/>
          <a:lstStyle/>
          <a:p>
            <a:fld id="{DCADCC29-1272-4138-8AD9-FC1700163823}" type="slidenum">
              <a:rPr lang="en-US" smtClean="0"/>
              <a:t>‹#›</a:t>
            </a:fld>
            <a:endParaRPr lang="en-US"/>
          </a:p>
        </p:txBody>
      </p:sp>
    </p:spTree>
    <p:extLst>
      <p:ext uri="{BB962C8B-B14F-4D97-AF65-F5344CB8AC3E}">
        <p14:creationId xmlns:p14="http://schemas.microsoft.com/office/powerpoint/2010/main" val="1153306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273091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37235-02A9-486A-AF7C-322018221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75C57-30FE-47BB-990E-10969F77D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BB3FC-6E05-416A-BF03-15200A011583}"/>
              </a:ext>
            </a:extLst>
          </p:cNvPr>
          <p:cNvSpPr>
            <a:spLocks noGrp="1"/>
          </p:cNvSpPr>
          <p:nvPr>
            <p:ph type="dt" sz="half" idx="10"/>
          </p:nvPr>
        </p:nvSpPr>
        <p:spPr/>
        <p:txBody>
          <a:bodyPr/>
          <a:lstStyle/>
          <a:p>
            <a:fld id="{2AB3504C-39BE-4749-9FFC-C53F1002DA9E}" type="datetimeFigureOut">
              <a:rPr lang="en-US" smtClean="0"/>
              <a:t>1/2/2025</a:t>
            </a:fld>
            <a:endParaRPr lang="en-US"/>
          </a:p>
        </p:txBody>
      </p:sp>
      <p:sp>
        <p:nvSpPr>
          <p:cNvPr id="5" name="Footer Placeholder 4">
            <a:extLst>
              <a:ext uri="{FF2B5EF4-FFF2-40B4-BE49-F238E27FC236}">
                <a16:creationId xmlns:a16="http://schemas.microsoft.com/office/drawing/2014/main" id="{FD4E2CA9-9C4B-4AE4-897F-498B5CDA4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BBB6C-FDF1-4D1A-9171-9315928F3682}"/>
              </a:ext>
            </a:extLst>
          </p:cNvPr>
          <p:cNvSpPr>
            <a:spLocks noGrp="1"/>
          </p:cNvSpPr>
          <p:nvPr>
            <p:ph type="sldNum" sz="quarter" idx="12"/>
          </p:nvPr>
        </p:nvSpPr>
        <p:spPr/>
        <p:txBody>
          <a:bodyPr/>
          <a:lstStyle/>
          <a:p>
            <a:fld id="{DCADCC29-1272-4138-8AD9-FC1700163823}" type="slidenum">
              <a:rPr lang="en-US" smtClean="0"/>
              <a:t>‹#›</a:t>
            </a:fld>
            <a:endParaRPr lang="en-US"/>
          </a:p>
        </p:txBody>
      </p:sp>
    </p:spTree>
    <p:extLst>
      <p:ext uri="{BB962C8B-B14F-4D97-AF65-F5344CB8AC3E}">
        <p14:creationId xmlns:p14="http://schemas.microsoft.com/office/powerpoint/2010/main" val="3988740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67643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53249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58227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73917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77405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8909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2306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58399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0235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3313620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64528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54229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7077078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514195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18892859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829670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94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1"/>
            <a:ext cx="10515599" cy="4582013"/>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16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tx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tx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300814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9564352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5A3F9-CCC5-7E46-B1A0-2F69B8D64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90A22A-0ABA-6543-8E62-F0122EA930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284F4-53E0-AE4B-9CA6-3F31EB9437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7A9E0-C12E-E142-AF25-74EF49CF5698}" type="datetimeFigureOut">
              <a:rPr lang="en-US" smtClean="0"/>
              <a:t>1/2/2025</a:t>
            </a:fld>
            <a:endParaRPr lang="en-US"/>
          </a:p>
        </p:txBody>
      </p:sp>
      <p:sp>
        <p:nvSpPr>
          <p:cNvPr id="5" name="Footer Placeholder 4">
            <a:extLst>
              <a:ext uri="{FF2B5EF4-FFF2-40B4-BE49-F238E27FC236}">
                <a16:creationId xmlns:a16="http://schemas.microsoft.com/office/drawing/2014/main" id="{AF3594A6-1E2E-8349-8491-E901529838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F697BD-F7C5-2545-BCFD-F130CA25A6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B8F1F-E27B-3C49-BEB6-E519B9B17E6E}" type="slidenum">
              <a:rPr lang="en-US" smtClean="0"/>
              <a:t>‹#›</a:t>
            </a:fld>
            <a:endParaRPr lang="en-US"/>
          </a:p>
        </p:txBody>
      </p:sp>
    </p:spTree>
    <p:extLst>
      <p:ext uri="{BB962C8B-B14F-4D97-AF65-F5344CB8AC3E}">
        <p14:creationId xmlns:p14="http://schemas.microsoft.com/office/powerpoint/2010/main" val="3388098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19352393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mailto:girlscouts@girlscoutsrv.org" TargetMode="External"/><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hyperlink" Target="https://www.girlscoutsrv.org/en/members/for-girl-scouts-and-families/cookie-central.html"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55.jp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hyperlink" Target="https://pixabay.com/fr/ic%C3%B4nes-t%C3%A9l%C3%A9phone-tour-se-connecter-1831926/" TargetMode="External"/><Relationship Id="rId3" Type="http://schemas.openxmlformats.org/officeDocument/2006/relationships/hyperlink" Target="mailto:girlscouts@girlscoutsrv.org" TargetMode="External"/><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www.pngall.com/email-png" TargetMode="External"/><Relationship Id="rId5" Type="http://schemas.openxmlformats.org/officeDocument/2006/relationships/image" Target="../media/image57.png"/><Relationship Id="rId10" Type="http://schemas.openxmlformats.org/officeDocument/2006/relationships/hyperlink" Target="https://www.vexels.com/vectors/preview/73855/minimal-retro-technological-infographic" TargetMode="External"/><Relationship Id="rId4" Type="http://schemas.openxmlformats.org/officeDocument/2006/relationships/hyperlink" Target="https://rallyhood.com/303803" TargetMode="External"/><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form.jotform.com/203420671868155"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digitalcookie.girlscouts.org/login" TargetMode="External"/><Relationship Id="rId4" Type="http://schemas.openxmlformats.org/officeDocument/2006/relationships/hyperlink" Target="https://abcsmartcookie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hyperlink" Target="https://rallyhood.com/303803"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girlscoutsrv.org/en/members/for-volunteers/articles/the-cookie-press.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girlscoutsrv.org/content/dam/girlscoutsrv-redesign/documents/product-program/Cookie%20Booth%20Sales%20Guide.pdf"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hyperlink" Target="https://docs.google.com/spreadsheets/d/1vqZwthqmMcx-JISLqhIMDQ5KC8-mRMCcjM7AbRXOBJI/edit?gid=1686993636#gid=1686993636" TargetMode="External"/><Relationship Id="rId4" Type="http://schemas.openxmlformats.org/officeDocument/2006/relationships/hyperlink" Target="https://docs.google.com/spreadsheets/d/1wL1osHGUlPJZxqMYIt4hVoQTBaJiR_W3jwYIf6GsYrE/edit?gid=0#gid=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girlscoutsrv.org/en/members/for-volunteers/troop-leader-resources.htm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p:txBody>
          <a:bodyPr anchor="ctr">
            <a:noAutofit/>
          </a:bodyPr>
          <a:lstStyle/>
          <a:p>
            <a:r>
              <a:rPr lang="en-US" sz="5400" b="1" dirty="0"/>
              <a:t>2025 Troop Cookie Manager Training</a:t>
            </a:r>
            <a:endParaRPr lang="en-US" dirty="0"/>
          </a:p>
        </p:txBody>
      </p:sp>
      <p:sp>
        <p:nvSpPr>
          <p:cNvPr id="3" name="Subtitle 2">
            <a:extLst>
              <a:ext uri="{FF2B5EF4-FFF2-40B4-BE49-F238E27FC236}">
                <a16:creationId xmlns:a16="http://schemas.microsoft.com/office/drawing/2014/main" id="{F96C8A2E-5E7F-1041-BCBA-131FF7B0E2A0}"/>
              </a:ext>
            </a:extLst>
          </p:cNvPr>
          <p:cNvSpPr>
            <a:spLocks noGrp="1"/>
          </p:cNvSpPr>
          <p:nvPr>
            <p:ph type="subTitle" idx="1"/>
          </p:nvPr>
        </p:nvSpPr>
        <p:spPr>
          <a:xfrm>
            <a:off x="1524000" y="4007619"/>
            <a:ext cx="9144000" cy="1655762"/>
          </a:xfrm>
        </p:spPr>
        <p:txBody>
          <a:bodyPr vert="horz" lIns="91440" tIns="45720" rIns="91440" bIns="45720" rtlCol="0" anchor="t">
            <a:normAutofit/>
          </a:bodyPr>
          <a:lstStyle/>
          <a:p>
            <a:r>
              <a:rPr lang="en-US" sz="3600" b="1" dirty="0">
                <a:latin typeface="Girl Scout Display Light" panose="02020003000000000000" pitchFamily="18" charset="0"/>
              </a:rPr>
              <a:t>Cookie </a:t>
            </a:r>
            <a:r>
              <a:rPr lang="en-US" sz="3600" dirty="0">
                <a:latin typeface="Girl Scout Display Light" panose="02020003000000000000" pitchFamily="18" charset="0"/>
              </a:rPr>
              <a:t>Program</a:t>
            </a:r>
            <a:r>
              <a:rPr lang="en-US" sz="3600" b="1" dirty="0">
                <a:latin typeface="Girl Scout Display Light" panose="02020003000000000000" pitchFamily="18" charset="0"/>
              </a:rPr>
              <a:t> Overview</a:t>
            </a:r>
            <a:endParaRPr lang="en-US" sz="3600" dirty="0">
              <a:latin typeface="Girl Scout Display Light" panose="02020003000000000000" pitchFamily="18" charset="0"/>
            </a:endParaRPr>
          </a:p>
          <a:p>
            <a:pPr algn="ctr"/>
            <a:endParaRPr lang="en-US" sz="3200" b="1" dirty="0"/>
          </a:p>
        </p:txBody>
      </p:sp>
    </p:spTree>
    <p:extLst>
      <p:ext uri="{BB962C8B-B14F-4D97-AF65-F5344CB8AC3E}">
        <p14:creationId xmlns:p14="http://schemas.microsoft.com/office/powerpoint/2010/main" val="2485852350"/>
      </p:ext>
    </p:extLst>
  </p:cSld>
  <p:clrMapOvr>
    <a:masterClrMapping/>
  </p:clrMapOvr>
  <mc:AlternateContent xmlns:mc="http://schemas.openxmlformats.org/markup-compatibility/2006" xmlns:p14="http://schemas.microsoft.com/office/powerpoint/2010/main">
    <mc:Choice Requires="p14">
      <p:transition spd="slow" p14:dur="2000" advTm="6093"/>
    </mc:Choice>
    <mc:Fallback xmlns="">
      <p:transition spd="slow" advTm="609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3513-B93B-44A7-A129-E941A33D20E2}"/>
              </a:ext>
            </a:extLst>
          </p:cNvPr>
          <p:cNvSpPr>
            <a:spLocks noGrp="1"/>
          </p:cNvSpPr>
          <p:nvPr>
            <p:ph type="title"/>
          </p:nvPr>
        </p:nvSpPr>
        <p:spPr>
          <a:xfrm>
            <a:off x="1117922" y="267405"/>
            <a:ext cx="7302660" cy="1325563"/>
          </a:xfrm>
        </p:spPr>
        <p:txBody>
          <a:bodyPr/>
          <a:lstStyle/>
          <a:p>
            <a:r>
              <a:rPr lang="en-US" dirty="0">
                <a:latin typeface="Girl Scout Text Book"/>
              </a:rPr>
              <a:t>Popular features return! </a:t>
            </a:r>
          </a:p>
        </p:txBody>
      </p:sp>
      <p:sp>
        <p:nvSpPr>
          <p:cNvPr id="3" name="Content Placeholder 2">
            <a:extLst>
              <a:ext uri="{FF2B5EF4-FFF2-40B4-BE49-F238E27FC236}">
                <a16:creationId xmlns:a16="http://schemas.microsoft.com/office/drawing/2014/main" id="{5F1801FA-117C-401A-BA5E-361FD39F5A38}"/>
              </a:ext>
            </a:extLst>
          </p:cNvPr>
          <p:cNvSpPr>
            <a:spLocks noGrp="1"/>
          </p:cNvSpPr>
          <p:nvPr>
            <p:ph sz="half" idx="2"/>
          </p:nvPr>
        </p:nvSpPr>
        <p:spPr>
          <a:xfrm>
            <a:off x="2130706" y="1716319"/>
            <a:ext cx="6540660" cy="4146555"/>
          </a:xfrm>
        </p:spPr>
        <p:txBody>
          <a:bodyPr vert="horz" lIns="91440" tIns="45720" rIns="91440" bIns="45720" rtlCol="0" anchor="t">
            <a:normAutofit/>
          </a:bodyPr>
          <a:lstStyle/>
          <a:p>
            <a:pPr marL="0" indent="0"/>
            <a:r>
              <a:rPr lang="en-US" b="1">
                <a:latin typeface="Girl Scout Display Light" panose="02020003000000000000" pitchFamily="18" charset="0"/>
              </a:rPr>
              <a:t>River Valleys </a:t>
            </a:r>
            <a:r>
              <a:rPr lang="en-US" b="1" dirty="0">
                <a:latin typeface="Girl Scout Display Light" panose="02020003000000000000" pitchFamily="18" charset="0"/>
              </a:rPr>
              <a:t>will cover 100% of the  transaction fees </a:t>
            </a:r>
            <a:r>
              <a:rPr lang="en-US" dirty="0">
                <a:latin typeface="Girl Scout Display Light" panose="02020003000000000000" pitchFamily="18" charset="0"/>
              </a:rPr>
              <a:t>for troops</a:t>
            </a:r>
            <a:r>
              <a:rPr lang="en-US" b="1" dirty="0">
                <a:latin typeface="Girl Scout Display Light" panose="02020003000000000000" pitchFamily="18" charset="0"/>
              </a:rPr>
              <a:t> </a:t>
            </a:r>
            <a:r>
              <a:rPr lang="en-US" dirty="0">
                <a:latin typeface="Girl Scout Display Light" panose="02020003000000000000" pitchFamily="18" charset="0"/>
              </a:rPr>
              <a:t>using Digital Cookie to </a:t>
            </a:r>
            <a:r>
              <a:rPr lang="en-US">
                <a:latin typeface="Girl Scout Display Light" panose="02020003000000000000" pitchFamily="18" charset="0"/>
              </a:rPr>
              <a:t>process </a:t>
            </a:r>
            <a:r>
              <a:rPr lang="en-US" dirty="0">
                <a:latin typeface="Girl Scout Display Light" panose="02020003000000000000" pitchFamily="18" charset="0"/>
              </a:rPr>
              <a:t>credit card</a:t>
            </a:r>
            <a:r>
              <a:rPr lang="en-US">
                <a:latin typeface="Girl Scout Display Light" panose="02020003000000000000" pitchFamily="18" charset="0"/>
              </a:rPr>
              <a:t>/Venmo/PayPal</a:t>
            </a:r>
            <a:r>
              <a:rPr lang="en-US" dirty="0">
                <a:latin typeface="Girl Scout Display Light" panose="02020003000000000000" pitchFamily="18" charset="0"/>
              </a:rPr>
              <a:t> payments </a:t>
            </a:r>
          </a:p>
          <a:p>
            <a:pPr marL="0" indent="0"/>
            <a:endParaRPr lang="en-US" dirty="0">
              <a:latin typeface="Girl Scout Display Light" panose="02020003000000000000" pitchFamily="18" charset="0"/>
            </a:endParaRPr>
          </a:p>
          <a:p>
            <a:pPr marL="0" indent="0"/>
            <a:r>
              <a:rPr lang="en-US" b="1">
                <a:latin typeface="Girl Scout Display Light" panose="02020003000000000000" pitchFamily="18" charset="0"/>
              </a:rPr>
              <a:t>Digital Cookie </a:t>
            </a:r>
            <a:r>
              <a:rPr lang="en-US" b="1" dirty="0">
                <a:latin typeface="Girl Scout Display Light" panose="02020003000000000000" pitchFamily="18" charset="0"/>
              </a:rPr>
              <a:t>Shipping Promotions</a:t>
            </a:r>
          </a:p>
          <a:p>
            <a:pPr marL="914400" lvl="1" indent="-457200">
              <a:buFont typeface="Arial" panose="020B0604020202020204" pitchFamily="34" charset="0"/>
              <a:buChar char="•"/>
            </a:pPr>
            <a:r>
              <a:rPr lang="en-US" sz="2800" dirty="0">
                <a:latin typeface="Girl Scout Display Light" panose="02020003000000000000" pitchFamily="18" charset="0"/>
              </a:rPr>
              <a:t>Minimum order of 4 packages</a:t>
            </a:r>
          </a:p>
          <a:p>
            <a:pPr marL="914400" lvl="1" indent="-457200">
              <a:buFont typeface="Arial" panose="020B0604020202020204" pitchFamily="34" charset="0"/>
              <a:buChar char="•"/>
            </a:pPr>
            <a:r>
              <a:rPr lang="en-US" sz="2800" dirty="0">
                <a:latin typeface="Girl Scout Display Light" panose="02020003000000000000" pitchFamily="18" charset="0"/>
              </a:rPr>
              <a:t>Shipping rates on Cookie Centr</a:t>
            </a:r>
            <a:r>
              <a:rPr lang="en-US" sz="2600" dirty="0">
                <a:latin typeface="Girl Scout Display Light" panose="02020003000000000000" pitchFamily="18" charset="0"/>
              </a:rPr>
              <a:t>al</a:t>
            </a:r>
          </a:p>
          <a:p>
            <a:pPr marL="457200" indent="-457200">
              <a:buFont typeface="Arial" panose="020B0604020202020204" pitchFamily="34" charset="0"/>
              <a:buChar char="•"/>
            </a:pPr>
            <a:endParaRPr lang="en-US" dirty="0"/>
          </a:p>
          <a:p>
            <a:pPr marL="0" indent="0"/>
            <a:endParaRPr lang="en-US" dirty="0"/>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F2877A69-8D9B-48DA-B336-F722EF256C16}"/>
              </a:ext>
            </a:extLst>
          </p:cNvPr>
          <p:cNvPicPr>
            <a:picLocks noChangeAspect="1"/>
          </p:cNvPicPr>
          <p:nvPr/>
        </p:nvPicPr>
        <p:blipFill>
          <a:blip r:embed="rId3"/>
          <a:stretch>
            <a:fillRect/>
          </a:stretch>
        </p:blipFill>
        <p:spPr>
          <a:xfrm>
            <a:off x="660203" y="1588349"/>
            <a:ext cx="1476034" cy="1326926"/>
          </a:xfrm>
          <a:prstGeom prst="rect">
            <a:avLst/>
          </a:prstGeom>
        </p:spPr>
      </p:pic>
      <p:pic>
        <p:nvPicPr>
          <p:cNvPr id="8" name="Picture 7">
            <a:extLst>
              <a:ext uri="{FF2B5EF4-FFF2-40B4-BE49-F238E27FC236}">
                <a16:creationId xmlns:a16="http://schemas.microsoft.com/office/drawing/2014/main" id="{46733299-F172-4B11-8974-9EAA3FF0D2F3}"/>
              </a:ext>
            </a:extLst>
          </p:cNvPr>
          <p:cNvPicPr>
            <a:picLocks noChangeAspect="1"/>
          </p:cNvPicPr>
          <p:nvPr/>
        </p:nvPicPr>
        <p:blipFill rotWithShape="1">
          <a:blip r:embed="rId4"/>
          <a:srcRect t="9107"/>
          <a:stretch/>
        </p:blipFill>
        <p:spPr>
          <a:xfrm>
            <a:off x="655391" y="3706967"/>
            <a:ext cx="1485661" cy="1236003"/>
          </a:xfrm>
          <a:prstGeom prst="rect">
            <a:avLst/>
          </a:prstGeom>
        </p:spPr>
      </p:pic>
    </p:spTree>
    <p:extLst>
      <p:ext uri="{BB962C8B-B14F-4D97-AF65-F5344CB8AC3E}">
        <p14:creationId xmlns:p14="http://schemas.microsoft.com/office/powerpoint/2010/main" val="478824016"/>
      </p:ext>
    </p:extLst>
  </p:cSld>
  <p:clrMapOvr>
    <a:masterClrMapping/>
  </p:clrMapOvr>
  <mc:AlternateContent xmlns:mc="http://schemas.openxmlformats.org/markup-compatibility/2006" xmlns:p14="http://schemas.microsoft.com/office/powerpoint/2010/main">
    <mc:Choice Requires="p14">
      <p:transition spd="slow" p14:dur="2000" advTm="47020"/>
    </mc:Choice>
    <mc:Fallback xmlns="">
      <p:transition spd="slow" advTm="4702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2C947-E8D5-4190-8C82-434806BE4FF3}"/>
              </a:ext>
            </a:extLst>
          </p:cNvPr>
          <p:cNvSpPr>
            <a:spLocks noGrp="1"/>
          </p:cNvSpPr>
          <p:nvPr>
            <p:ph type="title"/>
          </p:nvPr>
        </p:nvSpPr>
        <p:spPr>
          <a:xfrm>
            <a:off x="0" y="632604"/>
            <a:ext cx="12192000" cy="868101"/>
          </a:xfrm>
        </p:spPr>
        <p:txBody>
          <a:bodyPr/>
          <a:lstStyle/>
          <a:p>
            <a:r>
              <a:rPr lang="en-US" dirty="0"/>
              <a:t>Key Dates for 2025 Cookie Program</a:t>
            </a:r>
          </a:p>
        </p:txBody>
      </p:sp>
      <p:graphicFrame>
        <p:nvGraphicFramePr>
          <p:cNvPr id="9" name="Table 8">
            <a:extLst>
              <a:ext uri="{FF2B5EF4-FFF2-40B4-BE49-F238E27FC236}">
                <a16:creationId xmlns:a16="http://schemas.microsoft.com/office/drawing/2014/main" id="{0510C223-DB6B-4F02-9196-B55E7495774B}"/>
              </a:ext>
            </a:extLst>
          </p:cNvPr>
          <p:cNvGraphicFramePr>
            <a:graphicFrameLocks noGrp="1"/>
          </p:cNvGraphicFramePr>
          <p:nvPr>
            <p:extLst>
              <p:ext uri="{D42A27DB-BD31-4B8C-83A1-F6EECF244321}">
                <p14:modId xmlns:p14="http://schemas.microsoft.com/office/powerpoint/2010/main" val="4259461276"/>
              </p:ext>
            </p:extLst>
          </p:nvPr>
        </p:nvGraphicFramePr>
        <p:xfrm>
          <a:off x="1466491" y="1546359"/>
          <a:ext cx="9248724" cy="3875079"/>
        </p:xfrm>
        <a:graphic>
          <a:graphicData uri="http://schemas.openxmlformats.org/drawingml/2006/table">
            <a:tbl>
              <a:tblPr firstRow="1" firstCol="1" bandRow="1">
                <a:tableStyleId>{5C22544A-7EE6-4342-B048-85BDC9FD1C3A}</a:tableStyleId>
              </a:tblPr>
              <a:tblGrid>
                <a:gridCol w="4624362">
                  <a:extLst>
                    <a:ext uri="{9D8B030D-6E8A-4147-A177-3AD203B41FA5}">
                      <a16:colId xmlns:a16="http://schemas.microsoft.com/office/drawing/2014/main" val="62865824"/>
                    </a:ext>
                  </a:extLst>
                </a:gridCol>
                <a:gridCol w="4624362">
                  <a:extLst>
                    <a:ext uri="{9D8B030D-6E8A-4147-A177-3AD203B41FA5}">
                      <a16:colId xmlns:a16="http://schemas.microsoft.com/office/drawing/2014/main" val="3451123613"/>
                    </a:ext>
                  </a:extLst>
                </a:gridCol>
              </a:tblGrid>
              <a:tr h="649190">
                <a:tc>
                  <a:txBody>
                    <a:bodyPr/>
                    <a:lstStyle/>
                    <a:p>
                      <a:pPr marL="0" marR="0" lvl="0" algn="l">
                        <a:lnSpc>
                          <a:spcPct val="107000"/>
                        </a:lnSpc>
                        <a:spcBef>
                          <a:spcPts val="0"/>
                        </a:spcBef>
                        <a:spcAft>
                          <a:spcPts val="0"/>
                        </a:spcAft>
                        <a:buNone/>
                      </a:pPr>
                      <a:r>
                        <a:rPr lang="en-US" sz="2500" b="1">
                          <a:solidFill>
                            <a:schemeClr val="bg1"/>
                          </a:solidFill>
                          <a:effectLst/>
                          <a:latin typeface="Georgia"/>
                          <a:ea typeface="Calibri"/>
                          <a:cs typeface="Times New Roman"/>
                        </a:rPr>
                        <a:t>January 24</a:t>
                      </a:r>
                      <a:endParaRPr lang="en-US"/>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A45"/>
                    </a:solidFill>
                  </a:tcPr>
                </a:tc>
                <a:tc>
                  <a:txBody>
                    <a:bodyPr/>
                    <a:lstStyle/>
                    <a:p>
                      <a:pPr marL="0" marR="0">
                        <a:lnSpc>
                          <a:spcPct val="107000"/>
                        </a:lnSpc>
                        <a:spcBef>
                          <a:spcPts val="0"/>
                        </a:spcBef>
                        <a:spcAft>
                          <a:spcPts val="0"/>
                        </a:spcAft>
                      </a:pPr>
                      <a:r>
                        <a:rPr lang="en-US" sz="2500" b="0" i="0" u="none" strike="noStrike" noProof="0">
                          <a:solidFill>
                            <a:srgbClr val="FFFFFF"/>
                          </a:solidFill>
                          <a:effectLst/>
                          <a:latin typeface="GirlScout-TextBook"/>
                        </a:rPr>
                        <a:t>Troop Initial Order Deadline</a:t>
                      </a:r>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A45"/>
                    </a:solidFill>
                  </a:tcPr>
                </a:tc>
                <a:extLst>
                  <a:ext uri="{0D108BD9-81ED-4DB2-BD59-A6C34878D82A}">
                    <a16:rowId xmlns:a16="http://schemas.microsoft.com/office/drawing/2014/main" val="1526671313"/>
                  </a:ext>
                </a:extLst>
              </a:tr>
              <a:tr h="645178">
                <a:tc>
                  <a:txBody>
                    <a:bodyPr/>
                    <a:lstStyle/>
                    <a:p>
                      <a:pPr marL="0" marR="0" lvl="0" algn="l">
                        <a:lnSpc>
                          <a:spcPct val="107000"/>
                        </a:lnSpc>
                        <a:spcBef>
                          <a:spcPts val="0"/>
                        </a:spcBef>
                        <a:spcAft>
                          <a:spcPts val="0"/>
                        </a:spcAft>
                        <a:buNone/>
                      </a:pPr>
                      <a:r>
                        <a:rPr lang="en-US" sz="2500" b="1">
                          <a:solidFill>
                            <a:schemeClr val="bg1"/>
                          </a:solidFill>
                          <a:effectLst/>
                          <a:latin typeface="Georgia"/>
                          <a:ea typeface="Calibri"/>
                          <a:cs typeface="Times New Roman"/>
                        </a:rPr>
                        <a:t>February 12</a:t>
                      </a:r>
                      <a:endParaRPr lang="en-US"/>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A45"/>
                    </a:solidFill>
                  </a:tcPr>
                </a:tc>
                <a:tc>
                  <a:txBody>
                    <a:bodyPr/>
                    <a:lstStyle/>
                    <a:p>
                      <a:pPr marL="0" marR="0" lvl="0">
                        <a:lnSpc>
                          <a:spcPct val="107000"/>
                        </a:lnSpc>
                        <a:spcBef>
                          <a:spcPts val="0"/>
                        </a:spcBef>
                        <a:spcAft>
                          <a:spcPts val="0"/>
                        </a:spcAft>
                        <a:buNone/>
                      </a:pPr>
                      <a:r>
                        <a:rPr lang="en-US" sz="2500" b="0" i="0" u="none" strike="noStrike" noProof="0">
                          <a:solidFill>
                            <a:srgbClr val="FFFFFF"/>
                          </a:solidFill>
                          <a:effectLst/>
                          <a:latin typeface="GirlScout-TextBook"/>
                        </a:rPr>
                        <a:t>Online &amp; Pre-sales Begin</a:t>
                      </a:r>
                      <a:endParaRPr lang="en-US" b="0">
                        <a:latin typeface="GirlScout-TextBook"/>
                      </a:endParaRPr>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A45"/>
                    </a:solidFill>
                  </a:tcPr>
                </a:tc>
                <a:extLst>
                  <a:ext uri="{0D108BD9-81ED-4DB2-BD59-A6C34878D82A}">
                    <a16:rowId xmlns:a16="http://schemas.microsoft.com/office/drawing/2014/main" val="2602684989"/>
                  </a:ext>
                </a:extLst>
              </a:tr>
              <a:tr h="645178">
                <a:tc>
                  <a:txBody>
                    <a:bodyPr/>
                    <a:lstStyle/>
                    <a:p>
                      <a:pPr marL="0" marR="0" lvl="0" algn="l">
                        <a:lnSpc>
                          <a:spcPct val="107000"/>
                        </a:lnSpc>
                        <a:spcBef>
                          <a:spcPts val="0"/>
                        </a:spcBef>
                        <a:spcAft>
                          <a:spcPts val="0"/>
                        </a:spcAft>
                        <a:buNone/>
                      </a:pPr>
                      <a:r>
                        <a:rPr lang="en-US" sz="2500" b="1">
                          <a:solidFill>
                            <a:schemeClr val="bg1"/>
                          </a:solidFill>
                          <a:effectLst/>
                          <a:latin typeface="Georgia"/>
                          <a:ea typeface="Calibri"/>
                          <a:cs typeface="Times New Roman"/>
                        </a:rPr>
                        <a:t>February 21</a:t>
                      </a:r>
                      <a:endParaRPr lang="en-US"/>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A45"/>
                    </a:solidFill>
                  </a:tcPr>
                </a:tc>
                <a:tc>
                  <a:txBody>
                    <a:bodyPr/>
                    <a:lstStyle/>
                    <a:p>
                      <a:pPr marL="0" marR="0">
                        <a:lnSpc>
                          <a:spcPct val="107000"/>
                        </a:lnSpc>
                        <a:spcBef>
                          <a:spcPts val="0"/>
                        </a:spcBef>
                        <a:spcAft>
                          <a:spcPts val="0"/>
                        </a:spcAft>
                      </a:pPr>
                      <a:r>
                        <a:rPr lang="en-US" sz="2500" b="0" dirty="0">
                          <a:solidFill>
                            <a:schemeClr val="bg1"/>
                          </a:solidFill>
                          <a:effectLst/>
                          <a:latin typeface="Girl Scout Display Light"/>
                        </a:rPr>
                        <a:t>Cookie &amp; Booth Go Day</a:t>
                      </a:r>
                      <a:endParaRPr lang="en-US" sz="2500" b="0" dirty="0">
                        <a:solidFill>
                          <a:schemeClr val="bg1"/>
                        </a:solidFill>
                        <a:effectLst/>
                        <a:latin typeface="Girl Scout Display Light"/>
                        <a:ea typeface="Calibri" panose="020F0502020204030204" pitchFamily="34" charset="0"/>
                        <a:cs typeface="Times New Roman" panose="02020603050405020304" pitchFamily="18" charset="0"/>
                      </a:endParaRPr>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A45"/>
                    </a:solidFill>
                  </a:tcPr>
                </a:tc>
                <a:extLst>
                  <a:ext uri="{0D108BD9-81ED-4DB2-BD59-A6C34878D82A}">
                    <a16:rowId xmlns:a16="http://schemas.microsoft.com/office/drawing/2014/main" val="3059734863"/>
                  </a:ext>
                </a:extLst>
              </a:tr>
              <a:tr h="645178">
                <a:tc>
                  <a:txBody>
                    <a:bodyPr/>
                    <a:lstStyle/>
                    <a:p>
                      <a:pPr marL="0" marR="0" lvl="0" algn="l">
                        <a:lnSpc>
                          <a:spcPct val="107000"/>
                        </a:lnSpc>
                        <a:spcBef>
                          <a:spcPts val="0"/>
                        </a:spcBef>
                        <a:spcAft>
                          <a:spcPts val="0"/>
                        </a:spcAft>
                        <a:buNone/>
                      </a:pPr>
                      <a:r>
                        <a:rPr lang="en-US" sz="2500" b="1">
                          <a:solidFill>
                            <a:schemeClr val="bg1"/>
                          </a:solidFill>
                          <a:effectLst/>
                          <a:latin typeface="Georgia"/>
                          <a:ea typeface="Calibri"/>
                          <a:cs typeface="Times New Roman"/>
                        </a:rPr>
                        <a:t>March 30</a:t>
                      </a:r>
                      <a:endParaRPr lang="en-US"/>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A45"/>
                    </a:solidFill>
                  </a:tcPr>
                </a:tc>
                <a:tc>
                  <a:txBody>
                    <a:bodyPr/>
                    <a:lstStyle/>
                    <a:p>
                      <a:pPr marL="0" marR="0">
                        <a:lnSpc>
                          <a:spcPct val="107000"/>
                        </a:lnSpc>
                        <a:spcBef>
                          <a:spcPts val="0"/>
                        </a:spcBef>
                        <a:spcAft>
                          <a:spcPts val="0"/>
                        </a:spcAft>
                      </a:pPr>
                      <a:r>
                        <a:rPr lang="en-US" sz="2500" b="0" dirty="0">
                          <a:solidFill>
                            <a:schemeClr val="bg1"/>
                          </a:solidFill>
                          <a:effectLst/>
                          <a:latin typeface="Girl Scout Display Light"/>
                        </a:rPr>
                        <a:t>Cookie Program Ends</a:t>
                      </a:r>
                      <a:endParaRPr lang="en-US" sz="2500" b="0" dirty="0">
                        <a:solidFill>
                          <a:schemeClr val="bg1"/>
                        </a:solidFill>
                        <a:effectLst/>
                        <a:latin typeface="Girl Scout Display Light"/>
                        <a:ea typeface="Calibri" panose="020F0502020204030204" pitchFamily="34" charset="0"/>
                        <a:cs typeface="Times New Roman" panose="02020603050405020304" pitchFamily="18" charset="0"/>
                      </a:endParaRPr>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A45"/>
                    </a:solidFill>
                  </a:tcPr>
                </a:tc>
                <a:extLst>
                  <a:ext uri="{0D108BD9-81ED-4DB2-BD59-A6C34878D82A}">
                    <a16:rowId xmlns:a16="http://schemas.microsoft.com/office/drawing/2014/main" val="1353054060"/>
                  </a:ext>
                </a:extLst>
              </a:tr>
              <a:tr h="645178">
                <a:tc>
                  <a:txBody>
                    <a:bodyPr/>
                    <a:lstStyle/>
                    <a:p>
                      <a:pPr marL="0" marR="0" lvl="0" algn="l">
                        <a:lnSpc>
                          <a:spcPct val="107000"/>
                        </a:lnSpc>
                        <a:spcBef>
                          <a:spcPts val="0"/>
                        </a:spcBef>
                        <a:spcAft>
                          <a:spcPts val="0"/>
                        </a:spcAft>
                        <a:buNone/>
                      </a:pPr>
                      <a:r>
                        <a:rPr lang="en-US" sz="2500" b="1">
                          <a:solidFill>
                            <a:schemeClr val="bg1"/>
                          </a:solidFill>
                          <a:effectLst/>
                          <a:latin typeface="Georgia"/>
                          <a:ea typeface="Calibri"/>
                          <a:cs typeface="Times New Roman"/>
                        </a:rPr>
                        <a:t>April 6</a:t>
                      </a:r>
                      <a:endParaRPr lang="en-US"/>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A45"/>
                    </a:solidFill>
                  </a:tcPr>
                </a:tc>
                <a:tc>
                  <a:txBody>
                    <a:bodyPr/>
                    <a:lstStyle/>
                    <a:p>
                      <a:pPr marL="0" marR="0">
                        <a:lnSpc>
                          <a:spcPct val="107000"/>
                        </a:lnSpc>
                        <a:spcBef>
                          <a:spcPts val="0"/>
                        </a:spcBef>
                        <a:spcAft>
                          <a:spcPts val="0"/>
                        </a:spcAft>
                      </a:pPr>
                      <a:r>
                        <a:rPr lang="en-US" sz="2500" b="0" dirty="0">
                          <a:solidFill>
                            <a:schemeClr val="bg1"/>
                          </a:solidFill>
                          <a:effectLst/>
                          <a:latin typeface="Girl Scout Display Light"/>
                        </a:rPr>
                        <a:t>Troop Reward Deadline</a:t>
                      </a:r>
                      <a:endParaRPr lang="en-US" sz="2500" b="0" dirty="0">
                        <a:solidFill>
                          <a:schemeClr val="bg1"/>
                        </a:solidFill>
                        <a:effectLst/>
                        <a:latin typeface="Girl Scout Display Light"/>
                        <a:ea typeface="Calibri" panose="020F0502020204030204" pitchFamily="34" charset="0"/>
                        <a:cs typeface="Times New Roman" panose="02020603050405020304" pitchFamily="18" charset="0"/>
                      </a:endParaRPr>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A45"/>
                    </a:solidFill>
                  </a:tcPr>
                </a:tc>
                <a:extLst>
                  <a:ext uri="{0D108BD9-81ED-4DB2-BD59-A6C34878D82A}">
                    <a16:rowId xmlns:a16="http://schemas.microsoft.com/office/drawing/2014/main" val="621203772"/>
                  </a:ext>
                </a:extLst>
              </a:tr>
              <a:tr h="645177">
                <a:tc>
                  <a:txBody>
                    <a:bodyPr/>
                    <a:lstStyle/>
                    <a:p>
                      <a:pPr marL="0" marR="0" lvl="0" algn="l">
                        <a:lnSpc>
                          <a:spcPct val="107000"/>
                        </a:lnSpc>
                        <a:spcBef>
                          <a:spcPts val="0"/>
                        </a:spcBef>
                        <a:spcAft>
                          <a:spcPts val="0"/>
                        </a:spcAft>
                        <a:buNone/>
                      </a:pPr>
                      <a:r>
                        <a:rPr lang="en-US" sz="2500" b="1">
                          <a:solidFill>
                            <a:schemeClr val="bg1"/>
                          </a:solidFill>
                          <a:effectLst/>
                          <a:latin typeface="Georgia"/>
                        </a:rPr>
                        <a:t>Week of May 19</a:t>
                      </a:r>
                      <a:endParaRPr lang="en-US" sz="2500" b="1">
                        <a:solidFill>
                          <a:schemeClr val="bg1"/>
                        </a:solidFill>
                        <a:effectLst/>
                        <a:latin typeface="Georgia"/>
                        <a:ea typeface="Calibri"/>
                        <a:cs typeface="Times New Roman"/>
                      </a:endParaRPr>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A45"/>
                    </a:solidFill>
                  </a:tcPr>
                </a:tc>
                <a:tc>
                  <a:txBody>
                    <a:bodyPr/>
                    <a:lstStyle/>
                    <a:p>
                      <a:pPr marL="0" marR="0">
                        <a:lnSpc>
                          <a:spcPct val="107000"/>
                        </a:lnSpc>
                        <a:spcBef>
                          <a:spcPts val="0"/>
                        </a:spcBef>
                        <a:spcAft>
                          <a:spcPts val="0"/>
                        </a:spcAft>
                      </a:pPr>
                      <a:r>
                        <a:rPr lang="en-US" sz="2500" b="0" dirty="0">
                          <a:solidFill>
                            <a:schemeClr val="bg1"/>
                          </a:solidFill>
                          <a:effectLst/>
                          <a:latin typeface="Girl Scout Display Light"/>
                        </a:rPr>
                        <a:t>Rewards Ship to Communities</a:t>
                      </a:r>
                      <a:endParaRPr lang="en-US" sz="2500" b="0" dirty="0">
                        <a:solidFill>
                          <a:schemeClr val="bg1"/>
                        </a:solidFill>
                        <a:effectLst/>
                        <a:latin typeface="Girl Scout Display Light"/>
                        <a:ea typeface="Calibri" panose="020F0502020204030204" pitchFamily="34" charset="0"/>
                        <a:cs typeface="Times New Roman" panose="02020603050405020304" pitchFamily="18" charset="0"/>
                      </a:endParaRPr>
                    </a:p>
                  </a:txBody>
                  <a:tcPr marL="153944" marR="15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A45"/>
                    </a:solidFill>
                  </a:tcPr>
                </a:tc>
                <a:extLst>
                  <a:ext uri="{0D108BD9-81ED-4DB2-BD59-A6C34878D82A}">
                    <a16:rowId xmlns:a16="http://schemas.microsoft.com/office/drawing/2014/main" val="1152564473"/>
                  </a:ext>
                </a:extLst>
              </a:tr>
            </a:tbl>
          </a:graphicData>
        </a:graphic>
      </p:graphicFrame>
      <p:pic>
        <p:nvPicPr>
          <p:cNvPr id="7" name="Picture 6" descr="A drawing of a panda with flowers&#10;&#10;Description automatically generated">
            <a:extLst>
              <a:ext uri="{FF2B5EF4-FFF2-40B4-BE49-F238E27FC236}">
                <a16:creationId xmlns:a16="http://schemas.microsoft.com/office/drawing/2014/main" id="{45E40AE3-CDC4-8766-6277-9DAD538B1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942" y="5892284"/>
            <a:ext cx="5874058" cy="965715"/>
          </a:xfrm>
          <a:prstGeom prst="rect">
            <a:avLst/>
          </a:prstGeom>
        </p:spPr>
      </p:pic>
      <p:pic>
        <p:nvPicPr>
          <p:cNvPr id="5" name="Picture 4" descr="A panda and flowers on a white background&#10;&#10;Description automatically generated">
            <a:extLst>
              <a:ext uri="{FF2B5EF4-FFF2-40B4-BE49-F238E27FC236}">
                <a16:creationId xmlns:a16="http://schemas.microsoft.com/office/drawing/2014/main" id="{64186FB9-87BC-4618-9524-A0BA6AD07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92285"/>
            <a:ext cx="6484776" cy="965715"/>
          </a:xfrm>
          <a:prstGeom prst="rect">
            <a:avLst/>
          </a:prstGeom>
        </p:spPr>
      </p:pic>
    </p:spTree>
    <p:extLst>
      <p:ext uri="{BB962C8B-B14F-4D97-AF65-F5344CB8AC3E}">
        <p14:creationId xmlns:p14="http://schemas.microsoft.com/office/powerpoint/2010/main" val="2822431345"/>
      </p:ext>
    </p:extLst>
  </p:cSld>
  <p:clrMapOvr>
    <a:masterClrMapping/>
  </p:clrMapOvr>
  <mc:AlternateContent xmlns:mc="http://schemas.openxmlformats.org/markup-compatibility/2006" xmlns:p14="http://schemas.microsoft.com/office/powerpoint/2010/main">
    <mc:Choice Requires="p14">
      <p:transition spd="slow" p14:dur="2000" advTm="35410"/>
    </mc:Choice>
    <mc:Fallback xmlns="">
      <p:transition spd="slow" advTm="3541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EED9C-C519-4541-8025-263C1DBFA9CC}"/>
              </a:ext>
            </a:extLst>
          </p:cNvPr>
          <p:cNvSpPr>
            <a:spLocks noGrp="1"/>
          </p:cNvSpPr>
          <p:nvPr>
            <p:ph type="title"/>
          </p:nvPr>
        </p:nvSpPr>
        <p:spPr>
          <a:xfrm>
            <a:off x="522776" y="-6077"/>
            <a:ext cx="6081205" cy="1325563"/>
          </a:xfrm>
        </p:spPr>
        <p:txBody>
          <a:bodyPr/>
          <a:lstStyle/>
          <a:p>
            <a:r>
              <a:rPr lang="en-US"/>
              <a:t>Cookie Resources:</a:t>
            </a:r>
          </a:p>
        </p:txBody>
      </p:sp>
      <p:sp>
        <p:nvSpPr>
          <p:cNvPr id="3" name="Content Placeholder 2">
            <a:extLst>
              <a:ext uri="{FF2B5EF4-FFF2-40B4-BE49-F238E27FC236}">
                <a16:creationId xmlns:a16="http://schemas.microsoft.com/office/drawing/2014/main" id="{05C59611-2E92-4D8D-A8BF-3C50415844B6}"/>
              </a:ext>
            </a:extLst>
          </p:cNvPr>
          <p:cNvSpPr>
            <a:spLocks noGrp="1"/>
          </p:cNvSpPr>
          <p:nvPr>
            <p:ph sz="half" idx="2"/>
          </p:nvPr>
        </p:nvSpPr>
        <p:spPr>
          <a:xfrm>
            <a:off x="563087" y="1160460"/>
            <a:ext cx="5670361" cy="5001546"/>
          </a:xfrm>
        </p:spPr>
        <p:txBody>
          <a:bodyPr vert="horz" lIns="91440" tIns="45720" rIns="91440" bIns="45720" rtlCol="0" anchor="t">
            <a:normAutofit/>
          </a:bodyPr>
          <a:lstStyle/>
          <a:p>
            <a:pPr marL="457200" indent="-457200">
              <a:buFont typeface="Arial"/>
              <a:buChar char="•"/>
            </a:pPr>
            <a:r>
              <a:rPr lang="en-US" sz="3200" b="0" i="0">
                <a:effectLst/>
                <a:latin typeface="Girl Scout Display Light" panose="02020003000000000000" pitchFamily="18" charset="0"/>
              </a:rPr>
              <a:t>Community Product Leader</a:t>
            </a:r>
          </a:p>
          <a:p>
            <a:pPr marL="457200" indent="-457200">
              <a:buFont typeface="Arial"/>
              <a:buChar char="•"/>
            </a:pPr>
            <a:r>
              <a:rPr lang="en-US" sz="3200">
                <a:latin typeface="Girl Scout Display Light" panose="02020003000000000000" pitchFamily="18" charset="0"/>
              </a:rPr>
              <a:t>Girl Scouts River Valleys Staff</a:t>
            </a:r>
          </a:p>
          <a:p>
            <a:pPr marL="914400" lvl="1" indent="-457200">
              <a:buFont typeface="Arial"/>
              <a:buChar char="•"/>
            </a:pPr>
            <a:r>
              <a:rPr lang="en-US" sz="2800">
                <a:latin typeface="Girl Scout Display Light" panose="02020003000000000000" pitchFamily="18" charset="0"/>
                <a:hlinkClick r:id="rId3"/>
              </a:rPr>
              <a:t>girlscouts@girlscoutsrv.org</a:t>
            </a:r>
            <a:endParaRPr lang="en-US" sz="2800">
              <a:latin typeface="Girl Scout Display Light" panose="02020003000000000000" pitchFamily="18" charset="0"/>
            </a:endParaRPr>
          </a:p>
          <a:p>
            <a:pPr marL="914400" lvl="1" indent="-457200">
              <a:buFont typeface="Arial"/>
              <a:buChar char="•"/>
            </a:pPr>
            <a:r>
              <a:rPr lang="en-US" sz="2800">
                <a:latin typeface="Girl Scout Display Light" panose="02020003000000000000" pitchFamily="18" charset="0"/>
              </a:rPr>
              <a:t>800-845-0787</a:t>
            </a:r>
          </a:p>
          <a:p>
            <a:pPr marL="457200" indent="-457200">
              <a:buFont typeface="Arial"/>
              <a:buChar char="•"/>
            </a:pPr>
            <a:r>
              <a:rPr lang="en-US" sz="3200">
                <a:latin typeface="Girl Scout Display Light" panose="02020003000000000000" pitchFamily="18" charset="0"/>
              </a:rPr>
              <a:t>Smart Cookies &amp; Digital Cookie</a:t>
            </a:r>
          </a:p>
          <a:p>
            <a:pPr marL="457200" indent="-457200">
              <a:buFont typeface="Arial"/>
              <a:buChar char="•"/>
            </a:pPr>
            <a:r>
              <a:rPr lang="en-US" sz="3200">
                <a:latin typeface="Girl Scout Display Light" panose="02020003000000000000" pitchFamily="18" charset="0"/>
              </a:rPr>
              <a:t>Online &amp; print resources</a:t>
            </a:r>
            <a:endParaRPr lang="en-US" sz="3200" b="0" i="0">
              <a:effectLst/>
              <a:latin typeface="Girl Scout Display Light" panose="02020003000000000000" pitchFamily="18" charset="0"/>
            </a:endParaRPr>
          </a:p>
        </p:txBody>
      </p:sp>
      <p:pic>
        <p:nvPicPr>
          <p:cNvPr id="5" name="Picture Placeholder 4" descr="A person pointing at a computer&#10;&#10;Description automatically generated">
            <a:extLst>
              <a:ext uri="{FF2B5EF4-FFF2-40B4-BE49-F238E27FC236}">
                <a16:creationId xmlns:a16="http://schemas.microsoft.com/office/drawing/2014/main" id="{B46EA036-CF99-D729-4ED7-CDCF36534206}"/>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8173" r="18173"/>
          <a:stretch>
            <a:fillRect/>
          </a:stretch>
        </p:blipFill>
        <p:spPr>
          <a:xfrm>
            <a:off x="6892925" y="822325"/>
            <a:ext cx="4735513" cy="4959350"/>
          </a:xfrm>
        </p:spPr>
      </p:pic>
    </p:spTree>
    <p:extLst>
      <p:ext uri="{BB962C8B-B14F-4D97-AF65-F5344CB8AC3E}">
        <p14:creationId xmlns:p14="http://schemas.microsoft.com/office/powerpoint/2010/main" val="3492985077"/>
      </p:ext>
    </p:extLst>
  </p:cSld>
  <p:clrMapOvr>
    <a:masterClrMapping/>
  </p:clrMapOvr>
  <mc:AlternateContent xmlns:mc="http://schemas.openxmlformats.org/markup-compatibility/2006" xmlns:p14="http://schemas.microsoft.com/office/powerpoint/2010/main">
    <mc:Choice Requires="p14">
      <p:transition spd="slow" p14:dur="2000" advTm="46542"/>
    </mc:Choice>
    <mc:Fallback xmlns="">
      <p:transition spd="slow" advTm="4654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EED9C-C519-4541-8025-263C1DBFA9CC}"/>
              </a:ext>
            </a:extLst>
          </p:cNvPr>
          <p:cNvSpPr>
            <a:spLocks noGrp="1"/>
          </p:cNvSpPr>
          <p:nvPr>
            <p:ph type="title"/>
          </p:nvPr>
        </p:nvSpPr>
        <p:spPr>
          <a:xfrm>
            <a:off x="522776" y="-6077"/>
            <a:ext cx="6081205" cy="1325563"/>
          </a:xfrm>
        </p:spPr>
        <p:txBody>
          <a:bodyPr/>
          <a:lstStyle/>
          <a:p>
            <a:r>
              <a:rPr lang="en-US" dirty="0"/>
              <a:t>Online Resources:</a:t>
            </a:r>
          </a:p>
        </p:txBody>
      </p:sp>
      <p:sp>
        <p:nvSpPr>
          <p:cNvPr id="3" name="Content Placeholder 2">
            <a:extLst>
              <a:ext uri="{FF2B5EF4-FFF2-40B4-BE49-F238E27FC236}">
                <a16:creationId xmlns:a16="http://schemas.microsoft.com/office/drawing/2014/main" id="{05C59611-2E92-4D8D-A8BF-3C50415844B6}"/>
              </a:ext>
            </a:extLst>
          </p:cNvPr>
          <p:cNvSpPr>
            <a:spLocks noGrp="1"/>
          </p:cNvSpPr>
          <p:nvPr>
            <p:ph sz="half" idx="2"/>
          </p:nvPr>
        </p:nvSpPr>
        <p:spPr>
          <a:xfrm>
            <a:off x="563087" y="1160460"/>
            <a:ext cx="5670361" cy="5001546"/>
          </a:xfrm>
        </p:spPr>
        <p:txBody>
          <a:bodyPr vert="horz" lIns="91440" tIns="45720" rIns="91440" bIns="45720" rtlCol="0" anchor="t">
            <a:normAutofit fontScale="92500"/>
          </a:bodyPr>
          <a:lstStyle/>
          <a:p>
            <a:pPr marL="457200" indent="-457200">
              <a:buFont typeface="Arial"/>
              <a:buChar char="•"/>
            </a:pPr>
            <a:r>
              <a:rPr lang="en-US" sz="3200" b="0" i="0" dirty="0">
                <a:effectLst/>
                <a:latin typeface="Girl Scout Display Light" panose="02020003000000000000" pitchFamily="18" charset="0"/>
              </a:rPr>
              <a:t>Cookie Central (GirlScoutsRV.org) </a:t>
            </a:r>
            <a:endParaRPr lang="en-US" sz="3200" dirty="0">
              <a:latin typeface="Girl Scout Display Light" panose="02020003000000000000" pitchFamily="18" charset="0"/>
            </a:endParaRPr>
          </a:p>
          <a:p>
            <a:pPr marL="457200" indent="-457200">
              <a:buFont typeface="Arial" panose="020B0604020202020204" pitchFamily="34" charset="0"/>
              <a:buChar char="•"/>
            </a:pPr>
            <a:r>
              <a:rPr lang="en-US" sz="3200" b="0" i="0" dirty="0">
                <a:effectLst/>
                <a:latin typeface="Girl Scout Display Light" panose="02020003000000000000" pitchFamily="18" charset="0"/>
              </a:rPr>
              <a:t>The Cookie Press</a:t>
            </a:r>
          </a:p>
          <a:p>
            <a:pPr marL="457200" indent="-457200">
              <a:buFont typeface="Arial" panose="020B0604020202020204" pitchFamily="34" charset="0"/>
              <a:buChar char="•"/>
            </a:pPr>
            <a:r>
              <a:rPr lang="en-US" sz="3200" b="0" i="0" dirty="0">
                <a:effectLst/>
                <a:latin typeface="Girl Scout Display Light" panose="02020003000000000000" pitchFamily="18" charset="0"/>
              </a:rPr>
              <a:t>Cookie Guidebook for Troops</a:t>
            </a:r>
          </a:p>
          <a:p>
            <a:pPr marL="457200" indent="-457200">
              <a:buFont typeface="Arial" panose="020B0604020202020204" pitchFamily="34" charset="0"/>
              <a:buChar char="•"/>
            </a:pPr>
            <a:r>
              <a:rPr lang="en-US" sz="3200" b="0" i="0" dirty="0">
                <a:effectLst/>
                <a:latin typeface="Girl Scout Display Light" panose="02020003000000000000" pitchFamily="18" charset="0"/>
              </a:rPr>
              <a:t>Online Cookie Systems</a:t>
            </a:r>
            <a:r>
              <a:rPr lang="en-US" sz="3200" dirty="0">
                <a:latin typeface="Girl Scout Display Light" panose="02020003000000000000" pitchFamily="18" charset="0"/>
              </a:rPr>
              <a:t> Guide</a:t>
            </a:r>
            <a:endParaRPr lang="en-US" sz="3200" b="0" i="0" dirty="0">
              <a:effectLst/>
              <a:latin typeface="Girl Scout Display Light" panose="02020003000000000000" pitchFamily="18" charset="0"/>
            </a:endParaRPr>
          </a:p>
          <a:p>
            <a:pPr marL="457200" indent="-457200">
              <a:buFont typeface="Arial" panose="020B0604020202020204" pitchFamily="34" charset="0"/>
              <a:buChar char="•"/>
            </a:pPr>
            <a:r>
              <a:rPr lang="en-US" sz="3200" b="0" i="0" dirty="0">
                <a:effectLst/>
                <a:latin typeface="Girl Scout Display Light" panose="02020003000000000000" pitchFamily="18" charset="0"/>
              </a:rPr>
              <a:t>Digital Cookie Help Center for Girl Scouts &amp; Families</a:t>
            </a:r>
          </a:p>
          <a:p>
            <a:pPr marL="457200" indent="-457200">
              <a:buFont typeface="Arial" panose="020B0604020202020204" pitchFamily="34" charset="0"/>
              <a:buChar char="•"/>
            </a:pPr>
            <a:r>
              <a:rPr lang="en-US" sz="3200" b="0" i="0" dirty="0">
                <a:effectLst/>
                <a:latin typeface="Girl Scout Display Light" panose="02020003000000000000" pitchFamily="18" charset="0"/>
              </a:rPr>
              <a:t>Cookie Cupboard Information</a:t>
            </a:r>
          </a:p>
        </p:txBody>
      </p:sp>
      <p:pic>
        <p:nvPicPr>
          <p:cNvPr id="5" name="Picture Placeholder 6">
            <a:extLst>
              <a:ext uri="{FF2B5EF4-FFF2-40B4-BE49-F238E27FC236}">
                <a16:creationId xmlns:a16="http://schemas.microsoft.com/office/drawing/2014/main" id="{2D55890F-A663-4176-8400-2E0EC470DB50}"/>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t="12706" b="12706"/>
          <a:stretch/>
        </p:blipFill>
        <p:spPr>
          <a:xfrm>
            <a:off x="6683880" y="2211463"/>
            <a:ext cx="5508120" cy="1667743"/>
          </a:xfrm>
          <a:prstGeom prst="rect">
            <a:avLst/>
          </a:prstGeom>
          <a:noFill/>
        </p:spPr>
      </p:pic>
      <p:pic>
        <p:nvPicPr>
          <p:cNvPr id="10" name="Picture 9" descr="A logo for a cookie program&#10;&#10;Description automatically generated">
            <a:extLst>
              <a:ext uri="{FF2B5EF4-FFF2-40B4-BE49-F238E27FC236}">
                <a16:creationId xmlns:a16="http://schemas.microsoft.com/office/drawing/2014/main" id="{6496B6FB-5279-3CF5-0838-CF11F6D21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880" y="4246309"/>
            <a:ext cx="5508121" cy="2409802"/>
          </a:xfrm>
          <a:prstGeom prst="rect">
            <a:avLst/>
          </a:prstGeom>
        </p:spPr>
      </p:pic>
      <p:pic>
        <p:nvPicPr>
          <p:cNvPr id="4" name="Picture 3">
            <a:extLst>
              <a:ext uri="{FF2B5EF4-FFF2-40B4-BE49-F238E27FC236}">
                <a16:creationId xmlns:a16="http://schemas.microsoft.com/office/drawing/2014/main" id="{99D85824-24BB-2623-A50B-587CF37B2103}"/>
              </a:ext>
            </a:extLst>
          </p:cNvPr>
          <p:cNvPicPr>
            <a:picLocks noChangeAspect="1"/>
          </p:cNvPicPr>
          <p:nvPr/>
        </p:nvPicPr>
        <p:blipFill>
          <a:blip r:embed="rId5"/>
          <a:stretch>
            <a:fillRect/>
          </a:stretch>
        </p:blipFill>
        <p:spPr>
          <a:xfrm>
            <a:off x="7352625" y="427365"/>
            <a:ext cx="4839375" cy="1105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rrow: Up 5">
            <a:extLst>
              <a:ext uri="{FF2B5EF4-FFF2-40B4-BE49-F238E27FC236}">
                <a16:creationId xmlns:a16="http://schemas.microsoft.com/office/drawing/2014/main" id="{63DA3813-8C2C-2CC5-0D99-3AC2A9CF0AA8}"/>
              </a:ext>
            </a:extLst>
          </p:cNvPr>
          <p:cNvSpPr/>
          <p:nvPr/>
        </p:nvSpPr>
        <p:spPr>
          <a:xfrm>
            <a:off x="10784632" y="979892"/>
            <a:ext cx="544613" cy="1105054"/>
          </a:xfrm>
          <a:prstGeom prst="upArrow">
            <a:avLst/>
          </a:prstGeom>
          <a:solidFill>
            <a:srgbClr val="FD329E"/>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694063"/>
      </p:ext>
    </p:extLst>
  </p:cSld>
  <p:clrMapOvr>
    <a:masterClrMapping/>
  </p:clrMapOvr>
  <mc:AlternateContent xmlns:mc="http://schemas.openxmlformats.org/markup-compatibility/2006" xmlns:p14="http://schemas.microsoft.com/office/powerpoint/2010/main">
    <mc:Choice Requires="p14">
      <p:transition spd="slow" p14:dur="2000" advTm="58291"/>
    </mc:Choice>
    <mc:Fallback xmlns="">
      <p:transition spd="slow" advTm="5829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EED9C-C519-4541-8025-263C1DBFA9CC}"/>
              </a:ext>
            </a:extLst>
          </p:cNvPr>
          <p:cNvSpPr>
            <a:spLocks noGrp="1"/>
          </p:cNvSpPr>
          <p:nvPr>
            <p:ph type="title"/>
          </p:nvPr>
        </p:nvSpPr>
        <p:spPr>
          <a:xfrm>
            <a:off x="522776" y="-6077"/>
            <a:ext cx="6081205" cy="1325563"/>
          </a:xfrm>
        </p:spPr>
        <p:txBody>
          <a:bodyPr/>
          <a:lstStyle/>
          <a:p>
            <a:r>
              <a:rPr lang="en-US" dirty="0"/>
              <a:t>Print Resources:</a:t>
            </a:r>
          </a:p>
        </p:txBody>
      </p:sp>
      <p:sp>
        <p:nvSpPr>
          <p:cNvPr id="3" name="Content Placeholder 2">
            <a:extLst>
              <a:ext uri="{FF2B5EF4-FFF2-40B4-BE49-F238E27FC236}">
                <a16:creationId xmlns:a16="http://schemas.microsoft.com/office/drawing/2014/main" id="{05C59611-2E92-4D8D-A8BF-3C50415844B6}"/>
              </a:ext>
            </a:extLst>
          </p:cNvPr>
          <p:cNvSpPr>
            <a:spLocks noGrp="1"/>
          </p:cNvSpPr>
          <p:nvPr>
            <p:ph sz="half" idx="2"/>
          </p:nvPr>
        </p:nvSpPr>
        <p:spPr>
          <a:xfrm>
            <a:off x="333043" y="1251065"/>
            <a:ext cx="9105425" cy="5001546"/>
          </a:xfrm>
        </p:spPr>
        <p:txBody>
          <a:bodyPr vert="horz" lIns="91440" tIns="45720" rIns="91440" bIns="45720" rtlCol="0" anchor="t">
            <a:normAutofit/>
          </a:bodyPr>
          <a:lstStyle/>
          <a:p>
            <a:pPr marL="0" indent="0"/>
            <a:r>
              <a:rPr lang="en-US" sz="2400" b="0" i="0" dirty="0">
                <a:effectLst/>
                <a:latin typeface="Girl Scout Display Light"/>
              </a:rPr>
              <a:t>Ship the week of </a:t>
            </a:r>
            <a:r>
              <a:rPr lang="en-US" sz="2400" b="1" i="0" dirty="0">
                <a:effectLst/>
                <a:latin typeface="Girl Scout Display Light"/>
              </a:rPr>
              <a:t>December </a:t>
            </a:r>
            <a:r>
              <a:rPr lang="en-US" sz="2400" b="1" dirty="0">
                <a:latin typeface="Girl Scout Display Light"/>
              </a:rPr>
              <a:t>30 </a:t>
            </a:r>
            <a:r>
              <a:rPr lang="en-US" sz="2400" dirty="0">
                <a:latin typeface="Girl Scout Display Light"/>
              </a:rPr>
              <a:t>to your Community Product Leader</a:t>
            </a:r>
            <a:endParaRPr lang="en-US" sz="2400" i="0" dirty="0">
              <a:effectLst/>
              <a:latin typeface="Girl Scout Display Light"/>
            </a:endParaRPr>
          </a:p>
          <a:p>
            <a:pPr marL="0" indent="0"/>
            <a:r>
              <a:rPr lang="en-US" sz="2400" dirty="0">
                <a:latin typeface="Girl Scout Display Light"/>
              </a:rPr>
              <a:t>Items that your troop will receive:</a:t>
            </a:r>
          </a:p>
          <a:p>
            <a:pPr marL="914400" lvl="1" indent="-457200">
              <a:buFont typeface="Arial" panose="020B0604020202020204" pitchFamily="34" charset="0"/>
              <a:buChar char="•"/>
            </a:pPr>
            <a:r>
              <a:rPr lang="en-US" dirty="0">
                <a:latin typeface="Girl Scout Display Light"/>
              </a:rPr>
              <a:t>Troop Cookie Companion</a:t>
            </a:r>
          </a:p>
          <a:p>
            <a:pPr marL="914400" lvl="1" indent="-457200">
              <a:buFont typeface="Arial" panose="020B0604020202020204" pitchFamily="34" charset="0"/>
              <a:buChar char="•"/>
            </a:pPr>
            <a:r>
              <a:rPr lang="en-US" b="0" i="0" dirty="0">
                <a:effectLst/>
                <a:latin typeface="Girl Scout Display Light"/>
              </a:rPr>
              <a:t>Cookie Booth Kit</a:t>
            </a:r>
          </a:p>
          <a:p>
            <a:pPr marL="914400" lvl="1" indent="-457200">
              <a:buFont typeface="Arial" panose="020B0604020202020204" pitchFamily="34" charset="0"/>
              <a:buChar char="•"/>
            </a:pPr>
            <a:r>
              <a:rPr lang="en-US" dirty="0">
                <a:latin typeface="Girl Scout Display Light"/>
              </a:rPr>
              <a:t>Receipt Books</a:t>
            </a:r>
          </a:p>
          <a:p>
            <a:pPr marL="914400" lvl="1" indent="-457200">
              <a:buFont typeface="Arial" panose="020B0604020202020204" pitchFamily="34" charset="0"/>
              <a:buChar char="•"/>
            </a:pPr>
            <a:r>
              <a:rPr lang="en-US" dirty="0">
                <a:latin typeface="Girl Scout Display Light"/>
              </a:rPr>
              <a:t>1 Sample Package of Cookies per troop</a:t>
            </a:r>
          </a:p>
          <a:p>
            <a:pPr marL="914400" lvl="1" indent="-457200">
              <a:buFont typeface="Arial" panose="020B0604020202020204" pitchFamily="34" charset="0"/>
              <a:buChar char="•"/>
            </a:pPr>
            <a:r>
              <a:rPr lang="en-US" b="0" i="0" dirty="0">
                <a:effectLst/>
                <a:latin typeface="Girl Scout Display Light"/>
              </a:rPr>
              <a:t>Family Guides</a:t>
            </a:r>
          </a:p>
          <a:p>
            <a:pPr marL="914400" lvl="1" indent="-457200">
              <a:buFont typeface="Arial" panose="020B0604020202020204" pitchFamily="34" charset="0"/>
              <a:buChar char="•"/>
            </a:pPr>
            <a:r>
              <a:rPr lang="en-US" dirty="0">
                <a:latin typeface="Girl Scout Display Light"/>
              </a:rPr>
              <a:t>Order Cards</a:t>
            </a:r>
          </a:p>
          <a:p>
            <a:pPr marL="914400" lvl="1" indent="-457200">
              <a:buFont typeface="Arial" panose="020B0604020202020204" pitchFamily="34" charset="0"/>
              <a:buChar char="•"/>
            </a:pPr>
            <a:r>
              <a:rPr lang="en-US" b="0" i="0" dirty="0">
                <a:effectLst/>
                <a:latin typeface="Girl Scout Display Light"/>
              </a:rPr>
              <a:t>Reward Flyer</a:t>
            </a:r>
          </a:p>
          <a:p>
            <a:pPr marL="914400" lvl="1" indent="-457200">
              <a:buFont typeface="Arial" panose="020B0604020202020204" pitchFamily="34" charset="0"/>
              <a:buChar char="•"/>
            </a:pPr>
            <a:r>
              <a:rPr lang="en-US" dirty="0">
                <a:latin typeface="Girl Scout Display Light"/>
              </a:rPr>
              <a:t>Money Envelopes</a:t>
            </a:r>
            <a:endParaRPr lang="en-US" b="0" i="0" dirty="0">
              <a:effectLst/>
              <a:latin typeface="Girl Scout Display Light"/>
            </a:endParaRPr>
          </a:p>
        </p:txBody>
      </p:sp>
      <p:pic>
        <p:nvPicPr>
          <p:cNvPr id="6" name="Picture 5" descr="A cover of a book&#10;&#10;Description automatically generated">
            <a:extLst>
              <a:ext uri="{FF2B5EF4-FFF2-40B4-BE49-F238E27FC236}">
                <a16:creationId xmlns:a16="http://schemas.microsoft.com/office/drawing/2014/main" id="{3D88C499-00B5-FE96-29C3-9B3E28491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439" y="1751309"/>
            <a:ext cx="3614494" cy="4682160"/>
          </a:xfrm>
          <a:prstGeom prst="rect">
            <a:avLst/>
          </a:prstGeom>
        </p:spPr>
      </p:pic>
    </p:spTree>
    <p:extLst>
      <p:ext uri="{BB962C8B-B14F-4D97-AF65-F5344CB8AC3E}">
        <p14:creationId xmlns:p14="http://schemas.microsoft.com/office/powerpoint/2010/main" val="4022097260"/>
      </p:ext>
    </p:extLst>
  </p:cSld>
  <p:clrMapOvr>
    <a:masterClrMapping/>
  </p:clrMapOvr>
  <mc:AlternateContent xmlns:mc="http://schemas.openxmlformats.org/markup-compatibility/2006" xmlns:p14="http://schemas.microsoft.com/office/powerpoint/2010/main">
    <mc:Choice Requires="p14">
      <p:transition spd="slow" p14:dur="2000" advTm="36836"/>
    </mc:Choice>
    <mc:Fallback xmlns="">
      <p:transition spd="slow" advTm="3683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1FA6-1CE4-4902-9C2B-B63762DE38DA}"/>
              </a:ext>
            </a:extLst>
          </p:cNvPr>
          <p:cNvSpPr>
            <a:spLocks noGrp="1"/>
          </p:cNvSpPr>
          <p:nvPr>
            <p:ph type="title"/>
          </p:nvPr>
        </p:nvSpPr>
        <p:spPr>
          <a:xfrm>
            <a:off x="3289762" y="54350"/>
            <a:ext cx="8965276" cy="1325563"/>
          </a:xfrm>
        </p:spPr>
        <p:txBody>
          <a:bodyPr/>
          <a:lstStyle/>
          <a:p>
            <a:r>
              <a:rPr lang="en-US" dirty="0"/>
              <a:t>Cookie Business Family Meeting</a:t>
            </a:r>
          </a:p>
        </p:txBody>
      </p:sp>
      <p:sp>
        <p:nvSpPr>
          <p:cNvPr id="3" name="Content Placeholder 2">
            <a:extLst>
              <a:ext uri="{FF2B5EF4-FFF2-40B4-BE49-F238E27FC236}">
                <a16:creationId xmlns:a16="http://schemas.microsoft.com/office/drawing/2014/main" id="{56F690EB-590A-47CD-B6E5-EE4D4837589A}"/>
              </a:ext>
            </a:extLst>
          </p:cNvPr>
          <p:cNvSpPr>
            <a:spLocks noGrp="1"/>
          </p:cNvSpPr>
          <p:nvPr>
            <p:ph sz="half" idx="2"/>
          </p:nvPr>
        </p:nvSpPr>
        <p:spPr>
          <a:xfrm>
            <a:off x="3289762" y="1349480"/>
            <a:ext cx="8329352" cy="5020887"/>
          </a:xfrm>
        </p:spPr>
        <p:txBody>
          <a:bodyPr vert="horz" lIns="91440" tIns="45720" rIns="91440" bIns="45720" rtlCol="0" anchor="t">
            <a:normAutofit lnSpcReduction="10000"/>
          </a:bodyPr>
          <a:lstStyle/>
          <a:p>
            <a:pPr marL="457200" indent="-457200">
              <a:buFont typeface="Arial" panose="020B0604020202020204" pitchFamily="34" charset="0"/>
              <a:buChar char="•"/>
            </a:pPr>
            <a:r>
              <a:rPr lang="en-US" dirty="0">
                <a:latin typeface="Girl Scout Display Light"/>
              </a:rPr>
              <a:t>Check out the online Cookie Business Family Meeting resources on </a:t>
            </a:r>
            <a:r>
              <a:rPr lang="en-US" dirty="0">
                <a:latin typeface="Girl Scout Display Light"/>
                <a:hlinkClick r:id="rId3"/>
              </a:rPr>
              <a:t>Cookie Central</a:t>
            </a:r>
            <a:r>
              <a:rPr lang="en-US" dirty="0">
                <a:latin typeface="Girl Scout Display Light"/>
              </a:rPr>
              <a:t> </a:t>
            </a:r>
          </a:p>
          <a:p>
            <a:pPr marL="457200" indent="-457200">
              <a:buFont typeface="Arial" panose="020B0604020202020204" pitchFamily="34" charset="0"/>
              <a:buChar char="•"/>
            </a:pPr>
            <a:r>
              <a:rPr lang="en-US" dirty="0">
                <a:latin typeface="Girl Scout Display Light"/>
              </a:rPr>
              <a:t>Set a time/date and invite families (virtual or in-person)</a:t>
            </a:r>
          </a:p>
          <a:p>
            <a:pPr marL="457200" indent="-457200">
              <a:buFont typeface="Arial" panose="020B0604020202020204" pitchFamily="34" charset="0"/>
              <a:buChar char="•"/>
            </a:pPr>
            <a:r>
              <a:rPr lang="en-US" dirty="0">
                <a:latin typeface="Girl Scout Display Light"/>
              </a:rPr>
              <a:t>Meeting topics</a:t>
            </a:r>
          </a:p>
          <a:p>
            <a:pPr marL="914400" lvl="1" indent="-457200">
              <a:buFont typeface="Courier New" panose="02070309020205020404" pitchFamily="49" charset="0"/>
              <a:buChar char="o"/>
            </a:pPr>
            <a:r>
              <a:rPr lang="en-US" dirty="0">
                <a:latin typeface="Girl Scout Display Light"/>
              </a:rPr>
              <a:t>Ways to sell cookies</a:t>
            </a:r>
          </a:p>
          <a:p>
            <a:pPr marL="914400" lvl="1" indent="-457200">
              <a:buFont typeface="Courier New" panose="02070309020205020404" pitchFamily="49" charset="0"/>
              <a:buChar char="o"/>
            </a:pPr>
            <a:r>
              <a:rPr lang="en-US" dirty="0">
                <a:latin typeface="Girl Scout Display Light"/>
              </a:rPr>
              <a:t>Cookie Goals</a:t>
            </a:r>
          </a:p>
          <a:p>
            <a:pPr marL="914400" lvl="1" indent="-457200">
              <a:buFont typeface="Courier New" panose="02070309020205020404" pitchFamily="49" charset="0"/>
              <a:buChar char="o"/>
            </a:pPr>
            <a:r>
              <a:rPr lang="en-US" dirty="0">
                <a:latin typeface="Girl Scout Display Light"/>
              </a:rPr>
              <a:t>Volunteer Opportunities</a:t>
            </a:r>
          </a:p>
          <a:p>
            <a:pPr marL="914400" lvl="1" indent="-457200">
              <a:buFont typeface="Courier New" panose="02070309020205020404" pitchFamily="49" charset="0"/>
              <a:buChar char="o"/>
            </a:pPr>
            <a:r>
              <a:rPr lang="en-US" dirty="0">
                <a:latin typeface="Girl Scout Display Light"/>
              </a:rPr>
              <a:t>Cookie Rally information</a:t>
            </a:r>
          </a:p>
          <a:p>
            <a:pPr marL="914400" lvl="1" indent="-457200">
              <a:buFont typeface="Courier New" panose="02070309020205020404" pitchFamily="49" charset="0"/>
              <a:buChar char="o"/>
            </a:pPr>
            <a:r>
              <a:rPr lang="en-US" dirty="0">
                <a:latin typeface="Girl Scout Display Light"/>
              </a:rPr>
              <a:t>Troop Cookie Calendar</a:t>
            </a:r>
          </a:p>
          <a:p>
            <a:pPr marL="914400" lvl="1" indent="-457200">
              <a:buFont typeface="Courier New" panose="02070309020205020404" pitchFamily="49" charset="0"/>
              <a:buChar char="o"/>
            </a:pPr>
            <a:r>
              <a:rPr lang="en-US" dirty="0">
                <a:latin typeface="Girl Scout Display Light"/>
              </a:rPr>
              <a:t>Cookie Materials</a:t>
            </a:r>
          </a:p>
        </p:txBody>
      </p:sp>
      <p:pic>
        <p:nvPicPr>
          <p:cNvPr id="7" name="Picture 6">
            <a:extLst>
              <a:ext uri="{FF2B5EF4-FFF2-40B4-BE49-F238E27FC236}">
                <a16:creationId xmlns:a16="http://schemas.microsoft.com/office/drawing/2014/main" id="{9BFABEB3-1D5E-78EE-0FF0-32D2FFF61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689" y="4338398"/>
            <a:ext cx="4175311" cy="2340244"/>
          </a:xfrm>
          <a:prstGeom prst="rect">
            <a:avLst/>
          </a:prstGeom>
        </p:spPr>
      </p:pic>
    </p:spTree>
    <p:extLst>
      <p:ext uri="{BB962C8B-B14F-4D97-AF65-F5344CB8AC3E}">
        <p14:creationId xmlns:p14="http://schemas.microsoft.com/office/powerpoint/2010/main" val="1191847134"/>
      </p:ext>
    </p:extLst>
  </p:cSld>
  <p:clrMapOvr>
    <a:masterClrMapping/>
  </p:clrMapOvr>
  <mc:AlternateContent xmlns:mc="http://schemas.openxmlformats.org/markup-compatibility/2006" xmlns:p14="http://schemas.microsoft.com/office/powerpoint/2010/main">
    <mc:Choice Requires="p14">
      <p:transition spd="slow" p14:dur="2000" advTm="139840"/>
    </mc:Choice>
    <mc:Fallback xmlns="">
      <p:transition spd="slow" advTm="13984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74FE0-589E-4C38-8739-F4059B5F0B33}"/>
              </a:ext>
            </a:extLst>
          </p:cNvPr>
          <p:cNvSpPr>
            <a:spLocks noGrp="1"/>
          </p:cNvSpPr>
          <p:nvPr>
            <p:ph type="title"/>
          </p:nvPr>
        </p:nvSpPr>
        <p:spPr>
          <a:xfrm>
            <a:off x="838200" y="569739"/>
            <a:ext cx="5257800" cy="1325563"/>
          </a:xfrm>
        </p:spPr>
        <p:txBody>
          <a:bodyPr/>
          <a:lstStyle/>
          <a:p>
            <a:r>
              <a:rPr lang="en-US" dirty="0"/>
              <a:t>Setting Goals</a:t>
            </a:r>
          </a:p>
        </p:txBody>
      </p:sp>
      <p:sp>
        <p:nvSpPr>
          <p:cNvPr id="3" name="Content Placeholder 2">
            <a:extLst>
              <a:ext uri="{FF2B5EF4-FFF2-40B4-BE49-F238E27FC236}">
                <a16:creationId xmlns:a16="http://schemas.microsoft.com/office/drawing/2014/main" id="{9DDCED15-806B-4B8A-B29A-D29FB33AD005}"/>
              </a:ext>
            </a:extLst>
          </p:cNvPr>
          <p:cNvSpPr>
            <a:spLocks noGrp="1"/>
          </p:cNvSpPr>
          <p:nvPr>
            <p:ph sz="half" idx="2"/>
          </p:nvPr>
        </p:nvSpPr>
        <p:spPr>
          <a:xfrm>
            <a:off x="838200" y="1629296"/>
            <a:ext cx="7310096" cy="4372920"/>
          </a:xfrm>
        </p:spPr>
        <p:txBody>
          <a:bodyPr>
            <a:normAutofit/>
          </a:bodyPr>
          <a:lstStyle/>
          <a:p>
            <a:pPr marL="457200" indent="-457200">
              <a:buFont typeface="Arial" panose="020B0604020202020204" pitchFamily="34" charset="0"/>
              <a:buChar char="•"/>
            </a:pPr>
            <a:r>
              <a:rPr lang="en-US" dirty="0">
                <a:latin typeface="Girl Scout Display Light" panose="02020003000000000000" pitchFamily="18" charset="0"/>
              </a:rPr>
              <a:t>Troop goals</a:t>
            </a:r>
          </a:p>
          <a:p>
            <a:pPr marL="914400" lvl="1" indent="-457200">
              <a:buFont typeface="Courier New" panose="02070309020205020404" pitchFamily="49" charset="0"/>
              <a:buChar char="o"/>
            </a:pPr>
            <a:r>
              <a:rPr lang="en-US" dirty="0">
                <a:latin typeface="Girl Scout Display Light" panose="02020003000000000000" pitchFamily="18" charset="0"/>
              </a:rPr>
              <a:t>Camp, travel, community service project</a:t>
            </a:r>
          </a:p>
          <a:p>
            <a:pPr marL="457200" indent="-457200">
              <a:buFont typeface="Arial" panose="020B0604020202020204" pitchFamily="34" charset="0"/>
              <a:buChar char="•"/>
            </a:pPr>
            <a:r>
              <a:rPr lang="en-US" dirty="0">
                <a:latin typeface="Girl Scout Display Light" panose="02020003000000000000" pitchFamily="18" charset="0"/>
              </a:rPr>
              <a:t>Individual Girl Scout goals</a:t>
            </a:r>
          </a:p>
          <a:p>
            <a:pPr marL="914400" lvl="1" indent="-457200">
              <a:buFont typeface="Courier New" panose="02070309020205020404" pitchFamily="49" charset="0"/>
              <a:buChar char="o"/>
            </a:pPr>
            <a:r>
              <a:rPr lang="en-US" dirty="0">
                <a:latin typeface="Girl Scout Display Light" panose="02020003000000000000" pitchFamily="18" charset="0"/>
              </a:rPr>
              <a:t>Rewards</a:t>
            </a:r>
          </a:p>
          <a:p>
            <a:pPr marL="457200" indent="-457200">
              <a:buFont typeface="Arial" panose="020B0604020202020204" pitchFamily="34" charset="0"/>
              <a:buChar char="•"/>
            </a:pPr>
            <a:r>
              <a:rPr lang="en-US" dirty="0">
                <a:latin typeface="Girl Scout Display Light" panose="02020003000000000000" pitchFamily="18" charset="0"/>
              </a:rPr>
              <a:t>Plans to achieve the goals</a:t>
            </a:r>
          </a:p>
          <a:p>
            <a:pPr marL="457200" indent="-457200">
              <a:buFont typeface="Arial" panose="020B0604020202020204" pitchFamily="34" charset="0"/>
              <a:buChar char="•"/>
            </a:pPr>
            <a:r>
              <a:rPr lang="en-US" dirty="0">
                <a:latin typeface="Girl Scout Display Light" panose="02020003000000000000" pitchFamily="18" charset="0"/>
              </a:rPr>
              <a:t>Inform parents/guardians</a:t>
            </a:r>
          </a:p>
          <a:p>
            <a:pPr marL="457200" indent="-457200">
              <a:buFont typeface="Arial" panose="020B0604020202020204" pitchFamily="34" charset="0"/>
              <a:buChar char="•"/>
            </a:pPr>
            <a:r>
              <a:rPr lang="en-US" dirty="0">
                <a:latin typeface="Girl Scout Display Light" panose="02020003000000000000" pitchFamily="18" charset="0"/>
              </a:rPr>
              <a:t>Report on the progress during the sale</a:t>
            </a:r>
          </a:p>
        </p:txBody>
      </p:sp>
      <p:pic>
        <p:nvPicPr>
          <p:cNvPr id="4" name="Picture 3">
            <a:extLst>
              <a:ext uri="{FF2B5EF4-FFF2-40B4-BE49-F238E27FC236}">
                <a16:creationId xmlns:a16="http://schemas.microsoft.com/office/drawing/2014/main" id="{87DE7766-BEF5-437B-AAA3-BD65BAC7F8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049"/>
          <a:stretch/>
        </p:blipFill>
        <p:spPr>
          <a:xfrm>
            <a:off x="2185933" y="5325984"/>
            <a:ext cx="5720944" cy="1368175"/>
          </a:xfrm>
          <a:prstGeom prst="rect">
            <a:avLst/>
          </a:prstGeom>
        </p:spPr>
      </p:pic>
    </p:spTree>
    <p:extLst>
      <p:ext uri="{BB962C8B-B14F-4D97-AF65-F5344CB8AC3E}">
        <p14:creationId xmlns:p14="http://schemas.microsoft.com/office/powerpoint/2010/main" val="4065135262"/>
      </p:ext>
    </p:extLst>
  </p:cSld>
  <p:clrMapOvr>
    <a:masterClrMapping/>
  </p:clrMapOvr>
  <mc:AlternateContent xmlns:mc="http://schemas.openxmlformats.org/markup-compatibility/2006" xmlns:p14="http://schemas.microsoft.com/office/powerpoint/2010/main">
    <mc:Choice Requires="p14">
      <p:transition spd="slow" p14:dur="2000" advTm="62819"/>
    </mc:Choice>
    <mc:Fallback xmlns="">
      <p:transition spd="slow" advTm="6281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96ADAF-C977-4BFF-9FA9-660C10BD31B7}"/>
              </a:ext>
            </a:extLst>
          </p:cNvPr>
          <p:cNvSpPr>
            <a:spLocks noGrp="1"/>
          </p:cNvSpPr>
          <p:nvPr>
            <p:ph type="ctrTitle"/>
          </p:nvPr>
        </p:nvSpPr>
        <p:spPr>
          <a:xfrm>
            <a:off x="1366684" y="1593804"/>
            <a:ext cx="9144000" cy="680622"/>
          </a:xfrm>
        </p:spPr>
        <p:txBody>
          <a:bodyPr>
            <a:normAutofit fontScale="90000"/>
          </a:bodyPr>
          <a:lstStyle/>
          <a:p>
            <a:r>
              <a:rPr lang="en-US" sz="3600" b="1">
                <a:latin typeface="Girl Scout Display Light" panose="02020003000000000000" pitchFamily="18" charset="0"/>
              </a:rPr>
              <a:t>Your Cookie Support System: We got you!</a:t>
            </a:r>
          </a:p>
        </p:txBody>
      </p:sp>
      <p:sp>
        <p:nvSpPr>
          <p:cNvPr id="13" name="Content Placeholder 5">
            <a:extLst>
              <a:ext uri="{FF2B5EF4-FFF2-40B4-BE49-F238E27FC236}">
                <a16:creationId xmlns:a16="http://schemas.microsoft.com/office/drawing/2014/main" id="{0EB5E903-F538-4CE6-BD69-244E0130942A}"/>
              </a:ext>
            </a:extLst>
          </p:cNvPr>
          <p:cNvSpPr txBox="1">
            <a:spLocks/>
          </p:cNvSpPr>
          <p:nvPr/>
        </p:nvSpPr>
        <p:spPr>
          <a:xfrm>
            <a:off x="363794" y="2481339"/>
            <a:ext cx="5574890" cy="1643528"/>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Girl Scout Text Book" panose="02020003000000000000"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Girl Scout Display Light" panose="02020003000000000000" pitchFamily="18" charset="0"/>
              </a:rPr>
              <a:t>GIVE US A CALL</a:t>
            </a:r>
            <a:br>
              <a:rPr lang="en-US">
                <a:latin typeface="Girl Scout Display Light" panose="02020003000000000000" pitchFamily="18" charset="0"/>
              </a:rPr>
            </a:br>
            <a:r>
              <a:rPr lang="en-US">
                <a:latin typeface="Girl Scout Display Light" panose="02020003000000000000" pitchFamily="18" charset="0"/>
              </a:rPr>
              <a:t>800-845-0787</a:t>
            </a:r>
          </a:p>
          <a:p>
            <a:r>
              <a:rPr lang="en-US"/>
              <a:t>Phone line hours: M-F, 9 AM-5 PM</a:t>
            </a:r>
          </a:p>
          <a:p>
            <a:endParaRPr lang="en-US"/>
          </a:p>
          <a:p>
            <a:endParaRPr lang="en-US" b="1"/>
          </a:p>
        </p:txBody>
      </p:sp>
      <p:sp>
        <p:nvSpPr>
          <p:cNvPr id="15" name="TextBox 14">
            <a:extLst>
              <a:ext uri="{FF2B5EF4-FFF2-40B4-BE49-F238E27FC236}">
                <a16:creationId xmlns:a16="http://schemas.microsoft.com/office/drawing/2014/main" id="{E37F4CAD-1525-4DCE-A02A-41D1276D5AA3}"/>
              </a:ext>
            </a:extLst>
          </p:cNvPr>
          <p:cNvSpPr txBox="1"/>
          <p:nvPr/>
        </p:nvSpPr>
        <p:spPr>
          <a:xfrm>
            <a:off x="6254619" y="2494275"/>
            <a:ext cx="5732206" cy="683264"/>
          </a:xfrm>
          <a:prstGeom prst="rect">
            <a:avLst/>
          </a:prstGeom>
          <a:noFill/>
        </p:spPr>
        <p:txBody>
          <a:bodyPr wrap="square">
            <a:spAutoFit/>
          </a:bodyPr>
          <a:lstStyle/>
          <a:p>
            <a:pPr algn="ctr">
              <a:lnSpc>
                <a:spcPct val="80000"/>
              </a:lnSpc>
            </a:pPr>
            <a:r>
              <a:rPr lang="en-US" sz="2400" dirty="0">
                <a:latin typeface="Girl Scout Display Light" panose="02020003000000000000" pitchFamily="18" charset="0"/>
              </a:rPr>
              <a:t>SEND US AN EMAIL</a:t>
            </a:r>
          </a:p>
          <a:p>
            <a:pPr algn="ctr">
              <a:lnSpc>
                <a:spcPct val="80000"/>
              </a:lnSpc>
            </a:pPr>
            <a:r>
              <a:rPr lang="en-US" sz="2400" b="1" dirty="0">
                <a:latin typeface="Girl Scout Display Light" panose="02020003000000000000" pitchFamily="18" charset="0"/>
                <a:hlinkClick r:id="rId3"/>
              </a:rPr>
              <a:t>girlscouts@girlscoutsrv.org</a:t>
            </a:r>
            <a:endParaRPr lang="en-US" sz="2400" b="1" dirty="0">
              <a:latin typeface="Girl Scout Display Light" panose="02020003000000000000" pitchFamily="18" charset="0"/>
            </a:endParaRPr>
          </a:p>
        </p:txBody>
      </p:sp>
      <p:sp>
        <p:nvSpPr>
          <p:cNvPr id="17" name="TextBox 16">
            <a:extLst>
              <a:ext uri="{FF2B5EF4-FFF2-40B4-BE49-F238E27FC236}">
                <a16:creationId xmlns:a16="http://schemas.microsoft.com/office/drawing/2014/main" id="{10C662E9-7D43-4279-8299-D362D8E1D42F}"/>
              </a:ext>
            </a:extLst>
          </p:cNvPr>
          <p:cNvSpPr txBox="1"/>
          <p:nvPr/>
        </p:nvSpPr>
        <p:spPr>
          <a:xfrm>
            <a:off x="521112" y="4048854"/>
            <a:ext cx="5732206" cy="1569660"/>
          </a:xfrm>
          <a:prstGeom prst="rect">
            <a:avLst/>
          </a:prstGeom>
          <a:noFill/>
        </p:spPr>
        <p:txBody>
          <a:bodyPr wrap="square">
            <a:spAutoFit/>
          </a:bodyPr>
          <a:lstStyle/>
          <a:p>
            <a:pPr algn="ctr"/>
            <a:r>
              <a:rPr lang="en-US" sz="2400" dirty="0">
                <a:latin typeface="Girl Scout Display Light" panose="02020003000000000000" pitchFamily="18" charset="0"/>
              </a:rPr>
              <a:t>PEER-TO-PEER SUPPORT</a:t>
            </a:r>
          </a:p>
          <a:p>
            <a:pPr lvl="0"/>
            <a:r>
              <a:rPr lang="en-US" sz="2400" b="0" i="0" dirty="0">
                <a:latin typeface="Georgia"/>
                <a:hlinkClick r:id="rId4">
                  <a:extLst>
                    <a:ext uri="{A12FA001-AC4F-418D-AE19-62706E023703}">
                      <ahyp:hlinkClr xmlns:ahyp="http://schemas.microsoft.com/office/drawing/2018/hyperlinkcolor" val="tx"/>
                    </a:ext>
                  </a:extLst>
                </a:hlinkClick>
              </a:rPr>
              <a:t>Council Wide Troop Product Program Volunteers - GSRV Rally</a:t>
            </a:r>
            <a:endParaRPr lang="en-US" sz="2400" b="0" i="0" dirty="0">
              <a:latin typeface="Georgia"/>
            </a:endParaRPr>
          </a:p>
          <a:p>
            <a:pPr lvl="0"/>
            <a:endParaRPr lang="en-US" sz="2400" dirty="0">
              <a:latin typeface="Georgia"/>
            </a:endParaRPr>
          </a:p>
        </p:txBody>
      </p:sp>
      <p:sp>
        <p:nvSpPr>
          <p:cNvPr id="19" name="TextBox 18">
            <a:extLst>
              <a:ext uri="{FF2B5EF4-FFF2-40B4-BE49-F238E27FC236}">
                <a16:creationId xmlns:a16="http://schemas.microsoft.com/office/drawing/2014/main" id="{768DDE5F-8100-46CC-B888-F89780D3EF90}"/>
              </a:ext>
            </a:extLst>
          </p:cNvPr>
          <p:cNvSpPr txBox="1"/>
          <p:nvPr/>
        </p:nvSpPr>
        <p:spPr>
          <a:xfrm>
            <a:off x="6195711" y="4045111"/>
            <a:ext cx="5732206" cy="1569660"/>
          </a:xfrm>
          <a:prstGeom prst="rect">
            <a:avLst/>
          </a:prstGeom>
          <a:noFill/>
        </p:spPr>
        <p:txBody>
          <a:bodyPr wrap="square">
            <a:spAutoFit/>
          </a:bodyPr>
          <a:lstStyle/>
          <a:p>
            <a:pPr algn="ctr"/>
            <a:r>
              <a:rPr lang="en-US" sz="2400">
                <a:latin typeface="Girl Scout Display Light" panose="02020003000000000000" pitchFamily="18" charset="0"/>
              </a:rPr>
              <a:t>FIND US ONLINE</a:t>
            </a:r>
          </a:p>
          <a:p>
            <a:pPr algn="ctr"/>
            <a:r>
              <a:rPr lang="en-US" sz="2400">
                <a:latin typeface="Girl Scout Display Light" panose="02020003000000000000" pitchFamily="18" charset="0"/>
              </a:rPr>
              <a:t>Cookie Central</a:t>
            </a:r>
          </a:p>
          <a:p>
            <a:pPr algn="ctr"/>
            <a:r>
              <a:rPr lang="en-US" sz="2400">
                <a:latin typeface="Girl Scout Display Light" panose="02020003000000000000" pitchFamily="18" charset="0"/>
              </a:rPr>
              <a:t>The Cookie Press e-newsletter</a:t>
            </a:r>
          </a:p>
          <a:p>
            <a:pPr algn="ctr"/>
            <a:r>
              <a:rPr lang="en-US" sz="2400">
                <a:latin typeface="Girl Scout Display Light" panose="02020003000000000000" pitchFamily="18" charset="0"/>
              </a:rPr>
              <a:t>Rallyhood</a:t>
            </a:r>
          </a:p>
        </p:txBody>
      </p:sp>
      <p:pic>
        <p:nvPicPr>
          <p:cNvPr id="26" name="Picture 25" descr="Icon&#10;&#10;Description automatically generated">
            <a:extLst>
              <a:ext uri="{FF2B5EF4-FFF2-40B4-BE49-F238E27FC236}">
                <a16:creationId xmlns:a16="http://schemas.microsoft.com/office/drawing/2014/main" id="{714EFCA1-F267-4ABD-B588-72F205239D9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94681" y="2378745"/>
            <a:ext cx="885055" cy="885055"/>
          </a:xfrm>
          <a:prstGeom prst="rect">
            <a:avLst/>
          </a:prstGeom>
        </p:spPr>
      </p:pic>
      <p:pic>
        <p:nvPicPr>
          <p:cNvPr id="29" name="Picture 28" descr="Icon&#10;&#10;Description automatically generated">
            <a:extLst>
              <a:ext uri="{FF2B5EF4-FFF2-40B4-BE49-F238E27FC236}">
                <a16:creationId xmlns:a16="http://schemas.microsoft.com/office/drawing/2014/main" id="{C57DA166-EED7-4E82-9026-19A4C4C8AB9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9791" y="2334493"/>
            <a:ext cx="885055" cy="885055"/>
          </a:xfrm>
          <a:prstGeom prst="rect">
            <a:avLst/>
          </a:prstGeom>
        </p:spPr>
      </p:pic>
      <p:pic>
        <p:nvPicPr>
          <p:cNvPr id="31" name="Picture 30" descr="Icon&#10;&#10;Description automatically generated">
            <a:extLst>
              <a:ext uri="{FF2B5EF4-FFF2-40B4-BE49-F238E27FC236}">
                <a16:creationId xmlns:a16="http://schemas.microsoft.com/office/drawing/2014/main" id="{C0FFB61D-250C-4E44-8F51-873B9C72404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096000" y="3764898"/>
            <a:ext cx="973239" cy="973239"/>
          </a:xfrm>
          <a:prstGeom prst="rect">
            <a:avLst/>
          </a:prstGeom>
        </p:spPr>
      </p:pic>
    </p:spTree>
    <p:extLst>
      <p:ext uri="{BB962C8B-B14F-4D97-AF65-F5344CB8AC3E}">
        <p14:creationId xmlns:p14="http://schemas.microsoft.com/office/powerpoint/2010/main" val="325658869"/>
      </p:ext>
    </p:extLst>
  </p:cSld>
  <p:clrMapOvr>
    <a:masterClrMapping/>
  </p:clrMapOvr>
  <mc:AlternateContent xmlns:mc="http://schemas.openxmlformats.org/markup-compatibility/2006" xmlns:p14="http://schemas.microsoft.com/office/powerpoint/2010/main">
    <mc:Choice Requires="p14">
      <p:transition spd="slow" p14:dur="2000" advTm="69678"/>
    </mc:Choice>
    <mc:Fallback xmlns="">
      <p:transition spd="slow" advTm="6967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AA54-6048-4664-B70B-D04A349B19D1}"/>
              </a:ext>
            </a:extLst>
          </p:cNvPr>
          <p:cNvSpPr>
            <a:spLocks noGrp="1"/>
          </p:cNvSpPr>
          <p:nvPr>
            <p:ph type="title"/>
          </p:nvPr>
        </p:nvSpPr>
        <p:spPr>
          <a:xfrm>
            <a:off x="1203384" y="360841"/>
            <a:ext cx="6029753" cy="980506"/>
          </a:xfrm>
        </p:spPr>
        <p:txBody>
          <a:bodyPr/>
          <a:lstStyle/>
          <a:p>
            <a:r>
              <a:rPr lang="en-US" dirty="0"/>
              <a:t>Key Takeaways</a:t>
            </a:r>
          </a:p>
        </p:txBody>
      </p:sp>
      <p:sp>
        <p:nvSpPr>
          <p:cNvPr id="3" name="Content Placeholder 2">
            <a:extLst>
              <a:ext uri="{FF2B5EF4-FFF2-40B4-BE49-F238E27FC236}">
                <a16:creationId xmlns:a16="http://schemas.microsoft.com/office/drawing/2014/main" id="{7D5F75DF-5380-4F89-8152-669BC59EBD4E}"/>
              </a:ext>
            </a:extLst>
          </p:cNvPr>
          <p:cNvSpPr>
            <a:spLocks noGrp="1"/>
          </p:cNvSpPr>
          <p:nvPr>
            <p:ph idx="1"/>
          </p:nvPr>
        </p:nvSpPr>
        <p:spPr>
          <a:xfrm>
            <a:off x="683795" y="1478147"/>
            <a:ext cx="6206862" cy="4122553"/>
          </a:xfrm>
        </p:spPr>
        <p:txBody>
          <a:bodyPr vert="horz" lIns="91440" tIns="45720" rIns="91440" bIns="45720" rtlCol="0" anchor="t">
            <a:normAutofit/>
          </a:bodyPr>
          <a:lstStyle/>
          <a:p>
            <a:pPr marL="457200" indent="-457200">
              <a:buFont typeface="Arial" panose="020B0604020202020204" pitchFamily="34" charset="0"/>
              <a:buChar char="•"/>
            </a:pPr>
            <a:r>
              <a:rPr lang="en-US" b="0" i="0" dirty="0">
                <a:effectLst/>
                <a:latin typeface="Girl Scout Display Light"/>
              </a:rPr>
              <a:t>Troop cookie managers have an important role to support Girl Scouts and their families</a:t>
            </a:r>
          </a:p>
          <a:p>
            <a:pPr marL="457200" indent="-457200">
              <a:buFont typeface="Arial" panose="020B0604020202020204" pitchFamily="34" charset="0"/>
              <a:buChar char="•"/>
            </a:pPr>
            <a:r>
              <a:rPr lang="en-US" b="0" i="0">
                <a:effectLst/>
                <a:latin typeface="Girl Scout Display Light"/>
              </a:rPr>
              <a:t>New program elements for 2025</a:t>
            </a:r>
          </a:p>
          <a:p>
            <a:pPr marL="457200" indent="-457200">
              <a:buFont typeface="Arial" panose="020B0604020202020204" pitchFamily="34" charset="0"/>
              <a:buChar char="•"/>
            </a:pPr>
            <a:r>
              <a:rPr lang="en-US" b="0" i="0">
                <a:effectLst/>
                <a:latin typeface="Girl Scout Display Light"/>
              </a:rPr>
              <a:t>Key Dates</a:t>
            </a:r>
          </a:p>
          <a:p>
            <a:pPr marL="457200" indent="-457200">
              <a:buFont typeface="Arial" panose="020B0604020202020204" pitchFamily="34" charset="0"/>
              <a:buChar char="•"/>
            </a:pPr>
            <a:r>
              <a:rPr lang="en-US">
                <a:latin typeface="Girl Scout Display Light"/>
              </a:rPr>
              <a:t>Your cookie support system &amp; resources</a:t>
            </a:r>
            <a:endParaRPr lang="en-US" b="0" i="0">
              <a:effectLst/>
              <a:latin typeface="Girl Scout Display Light"/>
            </a:endParaRPr>
          </a:p>
        </p:txBody>
      </p:sp>
      <p:pic>
        <p:nvPicPr>
          <p:cNvPr id="5" name="Picture 4" descr="A bowl of cookies&#10;&#10;Description automatically generated with low confidence">
            <a:extLst>
              <a:ext uri="{FF2B5EF4-FFF2-40B4-BE49-F238E27FC236}">
                <a16:creationId xmlns:a16="http://schemas.microsoft.com/office/drawing/2014/main" id="{A285CA6C-6CD0-4423-B84E-D9DA4180DE2A}"/>
              </a:ext>
            </a:extLst>
          </p:cNvPr>
          <p:cNvPicPr>
            <a:picLocks noChangeAspect="1"/>
          </p:cNvPicPr>
          <p:nvPr/>
        </p:nvPicPr>
        <p:blipFill rotWithShape="1">
          <a:blip r:embed="rId3">
            <a:extLst>
              <a:ext uri="{28A0092B-C50C-407E-A947-70E740481C1C}">
                <a14:useLocalDpi xmlns:a14="http://schemas.microsoft.com/office/drawing/2010/main" val="0"/>
              </a:ext>
            </a:extLst>
          </a:blip>
          <a:srcRect l="5165" r="6661"/>
          <a:stretch/>
        </p:blipFill>
        <p:spPr>
          <a:xfrm>
            <a:off x="7721208" y="0"/>
            <a:ext cx="4842749" cy="6858000"/>
          </a:xfrm>
          <a:prstGeom prst="rect">
            <a:avLst/>
          </a:prstGeom>
        </p:spPr>
      </p:pic>
    </p:spTree>
    <p:extLst>
      <p:ext uri="{BB962C8B-B14F-4D97-AF65-F5344CB8AC3E}">
        <p14:creationId xmlns:p14="http://schemas.microsoft.com/office/powerpoint/2010/main" val="3762897348"/>
      </p:ext>
    </p:extLst>
  </p:cSld>
  <p:clrMapOvr>
    <a:masterClrMapping/>
  </p:clrMapOvr>
  <mc:AlternateContent xmlns:mc="http://schemas.openxmlformats.org/markup-compatibility/2006" xmlns:p14="http://schemas.microsoft.com/office/powerpoint/2010/main">
    <mc:Choice Requires="p14">
      <p:transition spd="slow" p14:dur="2000" advTm="36084"/>
    </mc:Choice>
    <mc:Fallback xmlns="">
      <p:transition spd="slow" advTm="3608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96ADAF-C977-4BFF-9FA9-660C10BD31B7}"/>
              </a:ext>
            </a:extLst>
          </p:cNvPr>
          <p:cNvSpPr>
            <a:spLocks noGrp="1"/>
          </p:cNvSpPr>
          <p:nvPr>
            <p:ph type="ctrTitle"/>
          </p:nvPr>
        </p:nvSpPr>
        <p:spPr>
          <a:xfrm>
            <a:off x="1524000" y="2396236"/>
            <a:ext cx="9144000" cy="2903551"/>
          </a:xfrm>
        </p:spPr>
        <p:txBody>
          <a:bodyPr>
            <a:normAutofit/>
          </a:bodyPr>
          <a:lstStyle/>
          <a:p>
            <a:r>
              <a:rPr lang="en-US" sz="6000" dirty="0"/>
              <a:t>THANK YOU!</a:t>
            </a:r>
            <a:br>
              <a:rPr lang="en-US" sz="3600" b="1" dirty="0">
                <a:latin typeface="Girl Scout Display Light" panose="02020003000000000000" pitchFamily="18" charset="0"/>
              </a:rPr>
            </a:br>
            <a:br>
              <a:rPr lang="en-US" sz="3600" dirty="0">
                <a:latin typeface="Girl Scout Display Light" panose="02020003000000000000" pitchFamily="18" charset="0"/>
              </a:rPr>
            </a:br>
            <a:r>
              <a:rPr lang="en-US" sz="3600" dirty="0">
                <a:latin typeface="Girl Scout Display Light" panose="02020003000000000000" pitchFamily="18" charset="0"/>
              </a:rPr>
              <a:t>Next Up: Engaging Girl Scouts and Families</a:t>
            </a:r>
          </a:p>
        </p:txBody>
      </p:sp>
    </p:spTree>
    <p:extLst>
      <p:ext uri="{BB962C8B-B14F-4D97-AF65-F5344CB8AC3E}">
        <p14:creationId xmlns:p14="http://schemas.microsoft.com/office/powerpoint/2010/main" val="3450043678"/>
      </p:ext>
    </p:extLst>
  </p:cSld>
  <p:clrMapOvr>
    <a:masterClrMapping/>
  </p:clrMapOvr>
  <mc:AlternateContent xmlns:mc="http://schemas.openxmlformats.org/markup-compatibility/2006" xmlns:p14="http://schemas.microsoft.com/office/powerpoint/2010/main">
    <mc:Choice Requires="p14">
      <p:transition spd="slow" p14:dur="2000" advTm="69678"/>
    </mc:Choice>
    <mc:Fallback xmlns="">
      <p:transition spd="slow" advTm="6967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4788-D363-4430-96F9-D3A5556994E9}"/>
              </a:ext>
            </a:extLst>
          </p:cNvPr>
          <p:cNvSpPr>
            <a:spLocks noGrp="1"/>
          </p:cNvSpPr>
          <p:nvPr>
            <p:ph type="title"/>
          </p:nvPr>
        </p:nvSpPr>
        <p:spPr>
          <a:xfrm>
            <a:off x="1405131" y="6507"/>
            <a:ext cx="6547337" cy="1325563"/>
          </a:xfrm>
        </p:spPr>
        <p:txBody>
          <a:bodyPr>
            <a:normAutofit/>
          </a:bodyPr>
          <a:lstStyle/>
          <a:p>
            <a:r>
              <a:rPr lang="en-US" sz="4400" dirty="0"/>
              <a:t>Online Training Series</a:t>
            </a:r>
          </a:p>
        </p:txBody>
      </p:sp>
      <p:sp>
        <p:nvSpPr>
          <p:cNvPr id="3" name="Content Placeholder 2">
            <a:extLst>
              <a:ext uri="{FF2B5EF4-FFF2-40B4-BE49-F238E27FC236}">
                <a16:creationId xmlns:a16="http://schemas.microsoft.com/office/drawing/2014/main" id="{A365711A-565B-4402-9F0C-D005A7BAD6CE}"/>
              </a:ext>
            </a:extLst>
          </p:cNvPr>
          <p:cNvSpPr>
            <a:spLocks noGrp="1"/>
          </p:cNvSpPr>
          <p:nvPr>
            <p:ph idx="1"/>
          </p:nvPr>
        </p:nvSpPr>
        <p:spPr>
          <a:xfrm>
            <a:off x="1405131" y="1344824"/>
            <a:ext cx="9226706" cy="4322223"/>
          </a:xfrm>
        </p:spPr>
        <p:txBody>
          <a:bodyPr vert="horz" lIns="91440" tIns="45720" rIns="91440" bIns="45720" rtlCol="0" anchor="t">
            <a:noAutofit/>
          </a:bodyPr>
          <a:lstStyle/>
          <a:p>
            <a:r>
              <a:rPr lang="en-US" sz="4000" u="sng" dirty="0">
                <a:latin typeface="Girl Scout Display Light"/>
              </a:rPr>
              <a:t>Five Training Videos</a:t>
            </a:r>
            <a:endParaRPr lang="en-US" sz="4000" dirty="0"/>
          </a:p>
          <a:p>
            <a:pPr marL="457200" indent="-457200">
              <a:buFont typeface="Arial" panose="020B0604020202020204" pitchFamily="34" charset="0"/>
              <a:buChar char="•"/>
            </a:pPr>
            <a:r>
              <a:rPr lang="en-US" sz="4000" dirty="0">
                <a:solidFill>
                  <a:schemeClr val="accent6"/>
                </a:solidFill>
                <a:latin typeface="Girl Scout Display Light"/>
              </a:rPr>
              <a:t>Cookie Program Overview</a:t>
            </a:r>
          </a:p>
          <a:p>
            <a:pPr marL="457200" indent="-457200">
              <a:buFont typeface="Arial" panose="020B0604020202020204" pitchFamily="34" charset="0"/>
              <a:buChar char="•"/>
            </a:pPr>
            <a:r>
              <a:rPr lang="en-US" sz="4000" dirty="0">
                <a:latin typeface="Girl Scout Display Light"/>
              </a:rPr>
              <a:t>Engaging Families and Girl Scouts </a:t>
            </a:r>
          </a:p>
          <a:p>
            <a:pPr marL="457200" indent="-457200">
              <a:buFont typeface="Arial" panose="020B0604020202020204" pitchFamily="34" charset="0"/>
              <a:buChar char="•"/>
            </a:pPr>
            <a:r>
              <a:rPr lang="en-US" sz="4000" dirty="0">
                <a:latin typeface="Girl Scout Display Light"/>
              </a:rPr>
              <a:t>Managing the Cookies</a:t>
            </a:r>
          </a:p>
          <a:p>
            <a:pPr marL="457200" indent="-457200">
              <a:buFont typeface="Arial" panose="020B0604020202020204" pitchFamily="34" charset="0"/>
              <a:buChar char="•"/>
            </a:pPr>
            <a:r>
              <a:rPr lang="en-US" sz="4000" dirty="0">
                <a:latin typeface="Girl Scout Display Light"/>
              </a:rPr>
              <a:t>Managing the Cookie Finances</a:t>
            </a:r>
          </a:p>
          <a:p>
            <a:pPr marL="457200" indent="-457200">
              <a:buFont typeface="Arial" panose="020B0604020202020204" pitchFamily="34" charset="0"/>
              <a:buChar char="•"/>
            </a:pPr>
            <a:r>
              <a:rPr lang="en-US" sz="4000" dirty="0">
                <a:latin typeface="Girl Scout Display Light"/>
              </a:rPr>
              <a:t>Smart Cookies and Digital Cookies </a:t>
            </a:r>
          </a:p>
        </p:txBody>
      </p:sp>
      <p:sp>
        <p:nvSpPr>
          <p:cNvPr id="4" name="Arrow: Left 3">
            <a:extLst>
              <a:ext uri="{FF2B5EF4-FFF2-40B4-BE49-F238E27FC236}">
                <a16:creationId xmlns:a16="http://schemas.microsoft.com/office/drawing/2014/main" id="{C0EAF8E1-AEC0-2F7E-88DC-0031322C9EDA}"/>
              </a:ext>
            </a:extLst>
          </p:cNvPr>
          <p:cNvSpPr/>
          <p:nvPr/>
        </p:nvSpPr>
        <p:spPr>
          <a:xfrm>
            <a:off x="8462432" y="2316746"/>
            <a:ext cx="1536290" cy="368709"/>
          </a:xfrm>
          <a:prstGeom prst="lef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5442439"/>
      </p:ext>
    </p:extLst>
  </p:cSld>
  <p:clrMapOvr>
    <a:masterClrMapping/>
  </p:clrMapOvr>
  <mc:AlternateContent xmlns:mc="http://schemas.openxmlformats.org/markup-compatibility/2006" xmlns:p14="http://schemas.microsoft.com/office/powerpoint/2010/main">
    <mc:Choice Requires="p14">
      <p:transition spd="slow" p14:dur="2000" advTm="26796"/>
    </mc:Choice>
    <mc:Fallback xmlns="">
      <p:transition spd="slow" advTm="2679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31FB6D-117E-42D5-B0B7-1E69A4BF8142}"/>
              </a:ext>
            </a:extLst>
          </p:cNvPr>
          <p:cNvSpPr>
            <a:spLocks noGrp="1"/>
          </p:cNvSpPr>
          <p:nvPr>
            <p:ph type="title"/>
          </p:nvPr>
        </p:nvSpPr>
        <p:spPr>
          <a:xfrm>
            <a:off x="1167938" y="138271"/>
            <a:ext cx="6547337" cy="1325563"/>
          </a:xfrm>
        </p:spPr>
        <p:txBody>
          <a:bodyPr/>
          <a:lstStyle/>
          <a:p>
            <a:r>
              <a:rPr lang="en-US" dirty="0">
                <a:latin typeface="Girl Scout Text Book"/>
              </a:rPr>
              <a:t>Section Topics</a:t>
            </a:r>
            <a:endParaRPr lang="en-US" dirty="0"/>
          </a:p>
        </p:txBody>
      </p:sp>
      <p:sp>
        <p:nvSpPr>
          <p:cNvPr id="6" name="Content Placeholder 5">
            <a:extLst>
              <a:ext uri="{FF2B5EF4-FFF2-40B4-BE49-F238E27FC236}">
                <a16:creationId xmlns:a16="http://schemas.microsoft.com/office/drawing/2014/main" id="{2988EB92-4663-4B44-A923-C66578D94F8C}"/>
              </a:ext>
            </a:extLst>
          </p:cNvPr>
          <p:cNvSpPr>
            <a:spLocks noGrp="1"/>
          </p:cNvSpPr>
          <p:nvPr>
            <p:ph idx="1"/>
          </p:nvPr>
        </p:nvSpPr>
        <p:spPr>
          <a:xfrm>
            <a:off x="685801" y="1604866"/>
            <a:ext cx="6547337" cy="5065565"/>
          </a:xfrm>
          <a:noFill/>
        </p:spPr>
        <p:txBody>
          <a:bodyPr vert="horz" lIns="91440" tIns="45720" rIns="91440" bIns="45720" rtlCol="0" anchor="t">
            <a:normAutofit/>
          </a:bodyPr>
          <a:lstStyle/>
          <a:p>
            <a:pPr marL="457200" indent="-457200">
              <a:spcBef>
                <a:spcPts val="0"/>
              </a:spcBef>
              <a:buFont typeface="Arial"/>
              <a:buChar char="•"/>
            </a:pPr>
            <a:r>
              <a:rPr lang="en-US" sz="3200" dirty="0">
                <a:latin typeface="Girl Scout Display Light"/>
              </a:rPr>
              <a:t>Troop Cookie Manager Role Checklist</a:t>
            </a:r>
          </a:p>
          <a:p>
            <a:pPr marL="457200" indent="-457200">
              <a:spcBef>
                <a:spcPts val="0"/>
              </a:spcBef>
              <a:buFont typeface="Arial"/>
              <a:buChar char="•"/>
            </a:pPr>
            <a:r>
              <a:rPr lang="en-US" sz="3200" dirty="0">
                <a:latin typeface="Girl Scout Display Light"/>
              </a:rPr>
              <a:t>2025 Program Updates</a:t>
            </a:r>
          </a:p>
          <a:p>
            <a:pPr marL="457200" indent="-457200">
              <a:spcBef>
                <a:spcPts val="0"/>
              </a:spcBef>
              <a:buFont typeface="Arial"/>
              <a:buChar char="•"/>
            </a:pPr>
            <a:r>
              <a:rPr lang="en-US" sz="3200" dirty="0">
                <a:latin typeface="Girl Scout Display Light"/>
              </a:rPr>
              <a:t>Key dates for 2025</a:t>
            </a:r>
          </a:p>
          <a:p>
            <a:pPr marL="457200" indent="-457200">
              <a:spcBef>
                <a:spcPts val="0"/>
              </a:spcBef>
              <a:buFont typeface="Arial"/>
              <a:buChar char="•"/>
            </a:pPr>
            <a:r>
              <a:rPr lang="en-US" sz="3200" dirty="0">
                <a:latin typeface="Girl Scout Display Light"/>
              </a:rPr>
              <a:t>Online and Print Resources</a:t>
            </a:r>
          </a:p>
          <a:p>
            <a:pPr marL="457200" indent="-457200">
              <a:spcBef>
                <a:spcPts val="0"/>
              </a:spcBef>
              <a:buFont typeface="Arial"/>
              <a:buChar char="•"/>
            </a:pPr>
            <a:r>
              <a:rPr lang="en-US" sz="3200" dirty="0">
                <a:latin typeface="Girl Scout Display Light"/>
              </a:rPr>
              <a:t>Cookie Business Family Meeting</a:t>
            </a:r>
          </a:p>
          <a:p>
            <a:pPr marL="457200" indent="-457200">
              <a:spcBef>
                <a:spcPts val="0"/>
              </a:spcBef>
              <a:buFont typeface="Arial"/>
              <a:buChar char="•"/>
            </a:pPr>
            <a:r>
              <a:rPr lang="en-US" sz="3200" dirty="0">
                <a:latin typeface="Girl Scout Display Light"/>
              </a:rPr>
              <a:t>Your Cookie Support System</a:t>
            </a:r>
            <a:endParaRPr lang="en-US" dirty="0"/>
          </a:p>
        </p:txBody>
      </p:sp>
      <p:pic>
        <p:nvPicPr>
          <p:cNvPr id="8" name="Picture 7" descr="A panda bear in a box of cookies&#10;&#10;Description automatically generated">
            <a:extLst>
              <a:ext uri="{FF2B5EF4-FFF2-40B4-BE49-F238E27FC236}">
                <a16:creationId xmlns:a16="http://schemas.microsoft.com/office/drawing/2014/main" id="{DE077268-C3AC-4551-EDF7-269AEEF44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373" y="1600830"/>
            <a:ext cx="3352876" cy="3652304"/>
          </a:xfrm>
          <a:prstGeom prst="rect">
            <a:avLst/>
          </a:prstGeom>
        </p:spPr>
      </p:pic>
    </p:spTree>
    <p:extLst>
      <p:ext uri="{BB962C8B-B14F-4D97-AF65-F5344CB8AC3E}">
        <p14:creationId xmlns:p14="http://schemas.microsoft.com/office/powerpoint/2010/main" val="2815700420"/>
      </p:ext>
    </p:extLst>
  </p:cSld>
  <p:clrMapOvr>
    <a:masterClrMapping/>
  </p:clrMapOvr>
  <mc:AlternateContent xmlns:mc="http://schemas.openxmlformats.org/markup-compatibility/2006" xmlns:p14="http://schemas.microsoft.com/office/powerpoint/2010/main">
    <mc:Choice Requires="p14">
      <p:transition spd="slow" p14:dur="2000" advTm="23972"/>
    </mc:Choice>
    <mc:Fallback xmlns="">
      <p:transition spd="slow" advTm="2397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BBAF64-A0BD-4A4A-A852-D715C843B79C}"/>
              </a:ext>
            </a:extLst>
          </p:cNvPr>
          <p:cNvSpPr>
            <a:spLocks noGrp="1"/>
          </p:cNvSpPr>
          <p:nvPr>
            <p:ph type="title"/>
          </p:nvPr>
        </p:nvSpPr>
        <p:spPr>
          <a:xfrm>
            <a:off x="233516" y="265850"/>
            <a:ext cx="5257800" cy="1325563"/>
          </a:xfrm>
        </p:spPr>
        <p:txBody>
          <a:bodyPr>
            <a:normAutofit/>
          </a:bodyPr>
          <a:lstStyle/>
          <a:p>
            <a:r>
              <a:rPr lang="en-US" sz="3600" dirty="0"/>
              <a:t>Troop Cookie Manager Role </a:t>
            </a:r>
            <a:r>
              <a:rPr lang="en-US" sz="3600"/>
              <a:t>Checklist</a:t>
            </a:r>
            <a:endParaRPr lang="en-US" sz="3600" dirty="0"/>
          </a:p>
        </p:txBody>
      </p:sp>
      <p:sp>
        <p:nvSpPr>
          <p:cNvPr id="12" name="Content Placeholder 2">
            <a:extLst>
              <a:ext uri="{FF2B5EF4-FFF2-40B4-BE49-F238E27FC236}">
                <a16:creationId xmlns:a16="http://schemas.microsoft.com/office/drawing/2014/main" id="{BA1DDE2D-2974-4B07-869E-A5E09304D1F3}"/>
              </a:ext>
            </a:extLst>
          </p:cNvPr>
          <p:cNvSpPr txBox="1">
            <a:spLocks/>
          </p:cNvSpPr>
          <p:nvPr/>
        </p:nvSpPr>
        <p:spPr>
          <a:xfrm>
            <a:off x="1199583" y="1842135"/>
            <a:ext cx="8276245" cy="53333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3000" dirty="0">
                <a:latin typeface="Girl Scout Display Light" panose="02020003000000000000" pitchFamily="18" charset="0"/>
                <a:cs typeface="Arial"/>
              </a:rPr>
              <a:t>Complete training</a:t>
            </a:r>
          </a:p>
          <a:p>
            <a:r>
              <a:rPr lang="en-US" sz="3000">
                <a:latin typeface="Girl Scout Display Light" panose="02020003000000000000" pitchFamily="18" charset="0"/>
                <a:cs typeface="Arial"/>
              </a:rPr>
              <a:t>Complete the online </a:t>
            </a:r>
            <a:r>
              <a:rPr lang="en-US" sz="3000">
                <a:latin typeface="Girl Scout Display Light" panose="02020003000000000000" pitchFamily="18" charset="0"/>
                <a:cs typeface="Arial"/>
                <a:hlinkClick r:id="rId3"/>
              </a:rPr>
              <a:t>Troop Cookie Responsibility Form</a:t>
            </a:r>
            <a:r>
              <a:rPr lang="en-US" sz="3000">
                <a:latin typeface="Girl Scout Display Light" panose="02020003000000000000" pitchFamily="18" charset="0"/>
                <a:cs typeface="Arial"/>
              </a:rPr>
              <a:t> by February 1</a:t>
            </a:r>
          </a:p>
          <a:p>
            <a:r>
              <a:rPr lang="en-US" sz="3000" dirty="0">
                <a:latin typeface="Girl Scout Display Light" panose="02020003000000000000" pitchFamily="18" charset="0"/>
                <a:cs typeface="Arial"/>
              </a:rPr>
              <a:t>Host a Family Cookie Business Meeting </a:t>
            </a:r>
          </a:p>
          <a:p>
            <a:r>
              <a:rPr lang="en-US" sz="3000" dirty="0">
                <a:latin typeface="Girl Scout Display Light" panose="02020003000000000000" pitchFamily="18" charset="0"/>
                <a:cs typeface="Arial"/>
              </a:rPr>
              <a:t>Help troop &amp; Girl Scouts set their goals</a:t>
            </a:r>
            <a:endParaRPr lang="en-US" sz="3000" dirty="0">
              <a:latin typeface="Girl Scout Display Light" panose="02020003000000000000" pitchFamily="18" charset="0"/>
            </a:endParaRPr>
          </a:p>
          <a:p>
            <a:r>
              <a:rPr lang="en-US" sz="3000" dirty="0">
                <a:latin typeface="Girl Scout Display Light" panose="02020003000000000000" pitchFamily="18" charset="0"/>
                <a:cs typeface="Arial"/>
              </a:rPr>
              <a:t>Manage cookie inventory</a:t>
            </a:r>
          </a:p>
          <a:p>
            <a:r>
              <a:rPr lang="en-US" sz="3000" dirty="0">
                <a:latin typeface="Girl Scout Display Light" panose="02020003000000000000" pitchFamily="18" charset="0"/>
                <a:cs typeface="Arial"/>
              </a:rPr>
              <a:t>Manage </a:t>
            </a:r>
            <a:r>
              <a:rPr lang="en-US" sz="3000" dirty="0">
                <a:latin typeface="Girl Scout Display Light" panose="02020003000000000000" pitchFamily="18" charset="0"/>
                <a:cs typeface="Arial"/>
                <a:hlinkClick r:id="rId4"/>
              </a:rPr>
              <a:t>Smart Cookies</a:t>
            </a:r>
            <a:r>
              <a:rPr lang="en-US" sz="3000" dirty="0">
                <a:latin typeface="Girl Scout Display Light" panose="02020003000000000000" pitchFamily="18" charset="0"/>
                <a:cs typeface="Arial"/>
              </a:rPr>
              <a:t> and </a:t>
            </a:r>
            <a:r>
              <a:rPr lang="en-US" sz="3000" dirty="0">
                <a:latin typeface="Girl Scout Display Light" panose="02020003000000000000" pitchFamily="18" charset="0"/>
                <a:cs typeface="Arial"/>
                <a:hlinkClick r:id="rId5"/>
              </a:rPr>
              <a:t>Digital Cookie</a:t>
            </a:r>
            <a:r>
              <a:rPr lang="en-US" sz="3000" dirty="0">
                <a:latin typeface="Girl Scout Display Light" panose="02020003000000000000" pitchFamily="18" charset="0"/>
                <a:cs typeface="Arial"/>
              </a:rPr>
              <a:t> </a:t>
            </a:r>
          </a:p>
          <a:p>
            <a:r>
              <a:rPr lang="en-US" sz="3000" dirty="0">
                <a:latin typeface="Girl Scout Display Light" panose="02020003000000000000" pitchFamily="18" charset="0"/>
                <a:cs typeface="Arial"/>
              </a:rPr>
              <a:t>Distribute rewards</a:t>
            </a:r>
          </a:p>
        </p:txBody>
      </p:sp>
    </p:spTree>
    <p:extLst>
      <p:ext uri="{BB962C8B-B14F-4D97-AF65-F5344CB8AC3E}">
        <p14:creationId xmlns:p14="http://schemas.microsoft.com/office/powerpoint/2010/main" val="4141846947"/>
      </p:ext>
    </p:extLst>
  </p:cSld>
  <p:clrMapOvr>
    <a:masterClrMapping/>
  </p:clrMapOvr>
  <mc:AlternateContent xmlns:mc="http://schemas.openxmlformats.org/markup-compatibility/2006" xmlns:p14="http://schemas.microsoft.com/office/powerpoint/2010/main">
    <mc:Choice Requires="p14">
      <p:transition spd="slow" p14:dur="2000" advTm="24088"/>
    </mc:Choice>
    <mc:Fallback xmlns="">
      <p:transition spd="slow" advTm="2408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432132" y="0"/>
            <a:ext cx="8758231" cy="1440493"/>
          </a:xfrm>
        </p:spPr>
        <p:txBody>
          <a:bodyPr>
            <a:normAutofit/>
          </a:bodyPr>
          <a:lstStyle/>
          <a:p>
            <a:r>
              <a:rPr lang="en-US" dirty="0">
                <a:cs typeface="Calibri"/>
              </a:rPr>
              <a:t>2025 Program Updates for Girl Scouts </a:t>
            </a:r>
            <a:endParaRPr lang="en-US" dirty="0"/>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801292" y="1440493"/>
            <a:ext cx="7171508" cy="4808567"/>
          </a:xfrm>
        </p:spPr>
        <p:txBody>
          <a:bodyPr vert="horz" lIns="91440" tIns="45720" rIns="91440" bIns="45720" rtlCol="0" anchor="t">
            <a:normAutofit/>
          </a:bodyPr>
          <a:lstStyle/>
          <a:p>
            <a:pPr marL="342900" marR="0" lvl="0" indent="-342900">
              <a:spcBef>
                <a:spcPts val="600"/>
              </a:spcBef>
              <a:spcAft>
                <a:spcPts val="0"/>
              </a:spcAft>
              <a:buFont typeface="Symbol" panose="05050102010706020507" pitchFamily="18" charset="2"/>
              <a:buChar char=""/>
            </a:pPr>
            <a:r>
              <a:rPr lang="en-US" dirty="0">
                <a:latin typeface="Girl Scout Display Light" panose="02020003000000000000" pitchFamily="18" charset="0"/>
                <a:ea typeface="Calibri"/>
                <a:cs typeface="Arial"/>
              </a:rPr>
              <a:t>New Mascot &amp; Theme</a:t>
            </a:r>
          </a:p>
          <a:p>
            <a:pPr marL="342900" marR="0" lvl="0" indent="-342900">
              <a:spcBef>
                <a:spcPts val="0"/>
              </a:spcBef>
              <a:spcAft>
                <a:spcPts val="0"/>
              </a:spcAft>
              <a:buFont typeface="Symbol" panose="05050102010706020507" pitchFamily="18" charset="2"/>
              <a:buChar char=""/>
            </a:pPr>
            <a:r>
              <a:rPr lang="en-US" dirty="0">
                <a:latin typeface="Girl Scout Display Light" panose="02020003000000000000" pitchFamily="18" charset="0"/>
                <a:ea typeface="Calibri"/>
                <a:cs typeface="Arial"/>
              </a:rPr>
              <a:t>New Cookie Proceeds for Troops &amp; Communities</a:t>
            </a:r>
          </a:p>
          <a:p>
            <a:pPr marL="742950" marR="0" lvl="1" indent="-285750">
              <a:spcBef>
                <a:spcPts val="600"/>
              </a:spcBef>
              <a:spcAft>
                <a:spcPts val="0"/>
              </a:spcAft>
              <a:buFont typeface="Courier New" panose="02070309020205020404" pitchFamily="49" charset="0"/>
              <a:buChar char="o"/>
            </a:pPr>
            <a:r>
              <a:rPr lang="en-US" sz="2800" dirty="0">
                <a:latin typeface="Girl Scout Display Light" panose="02020003000000000000" pitchFamily="18" charset="0"/>
                <a:ea typeface="Calibri"/>
                <a:cs typeface="Arial"/>
              </a:rPr>
              <a:t>$1 per package</a:t>
            </a:r>
          </a:p>
          <a:p>
            <a:pPr marL="1200150" lvl="2" indent="-285750">
              <a:spcBef>
                <a:spcPts val="600"/>
              </a:spcBef>
              <a:buFont typeface="Courier New" panose="02070309020205020404" pitchFamily="49" charset="0"/>
              <a:buChar char="o"/>
            </a:pPr>
            <a:r>
              <a:rPr lang="en-US" sz="2800" dirty="0">
                <a:latin typeface="Girl Scout Display Light" panose="02020003000000000000" pitchFamily="18" charset="0"/>
                <a:ea typeface="Calibri"/>
                <a:cs typeface="Arial"/>
              </a:rPr>
              <a:t>All cookies are $6 per package</a:t>
            </a:r>
          </a:p>
          <a:p>
            <a:pPr marL="742950" marR="0" lvl="1" indent="-285750">
              <a:spcBef>
                <a:spcPts val="600"/>
              </a:spcBef>
              <a:spcAft>
                <a:spcPts val="0"/>
              </a:spcAft>
              <a:buFont typeface="Courier New" panose="02070309020205020404" pitchFamily="49" charset="0"/>
              <a:buChar char="o"/>
            </a:pPr>
            <a:r>
              <a:rPr lang="en-US" sz="2800" dirty="0">
                <a:latin typeface="Girl Scout Display Light" panose="02020003000000000000" pitchFamily="18" charset="0"/>
                <a:ea typeface="Calibri"/>
                <a:cs typeface="Arial"/>
              </a:rPr>
              <a:t>Opt-out option continues for Senior/Ambassador Troops</a:t>
            </a:r>
          </a:p>
          <a:p>
            <a:pPr marL="342900" marR="0" lvl="0" indent="-342900">
              <a:spcBef>
                <a:spcPts val="0"/>
              </a:spcBef>
              <a:spcAft>
                <a:spcPts val="0"/>
              </a:spcAft>
              <a:buFont typeface="Symbol" panose="05050102010706020507" pitchFamily="18" charset="2"/>
              <a:buChar char=""/>
            </a:pPr>
            <a:r>
              <a:rPr lang="en-US" dirty="0">
                <a:latin typeface="Girl Scout Display Light" panose="02020003000000000000" pitchFamily="18" charset="0"/>
                <a:ea typeface="Calibri"/>
                <a:cs typeface="Arial"/>
              </a:rPr>
              <a:t>Final Year for the Toast-YAY!</a:t>
            </a:r>
          </a:p>
          <a:p>
            <a:pPr marL="800100" lvl="1" indent="-342900">
              <a:spcBef>
                <a:spcPts val="0"/>
              </a:spcBef>
              <a:buFont typeface="Symbol" panose="05050102010706020507" pitchFamily="18" charset="2"/>
              <a:buChar char=""/>
            </a:pPr>
            <a:r>
              <a:rPr lang="en-US" sz="2800" dirty="0">
                <a:latin typeface="Girl Scout Display Light" panose="02020003000000000000" pitchFamily="18" charset="0"/>
                <a:ea typeface="Calibri"/>
                <a:cs typeface="Arial"/>
              </a:rPr>
              <a:t>Commemorative patch initial order reward</a:t>
            </a:r>
          </a:p>
          <a:p>
            <a:pPr marL="342900" marR="0" lvl="0" indent="-342900">
              <a:spcBef>
                <a:spcPts val="600"/>
              </a:spcBef>
              <a:spcAft>
                <a:spcPts val="0"/>
              </a:spcAft>
              <a:buFont typeface="Symbol" panose="05050102010706020507" pitchFamily="18" charset="2"/>
              <a:buChar char=""/>
            </a:pPr>
            <a:endParaRPr lang="en-US" sz="2400" dirty="0">
              <a:cs typeface="Arial"/>
            </a:endParaRPr>
          </a:p>
        </p:txBody>
      </p:sp>
      <p:pic>
        <p:nvPicPr>
          <p:cNvPr id="9" name="Picture Placeholder 3" descr="A panda bear with arms up&#10;&#10;Description automatically generated">
            <a:extLst>
              <a:ext uri="{FF2B5EF4-FFF2-40B4-BE49-F238E27FC236}">
                <a16:creationId xmlns:a16="http://schemas.microsoft.com/office/drawing/2014/main" id="{6F1C1832-4E85-093B-1B50-6BF281DF0240}"/>
              </a:ext>
            </a:extLst>
          </p:cNvPr>
          <p:cNvPicPr>
            <a:picLocks noChangeAspect="1"/>
          </p:cNvPicPr>
          <p:nvPr/>
        </p:nvPicPr>
        <p:blipFill>
          <a:blip r:embed="rId3">
            <a:extLst>
              <a:ext uri="{28A0092B-C50C-407E-A947-70E740481C1C}">
                <a14:useLocalDpi xmlns:a14="http://schemas.microsoft.com/office/drawing/2010/main" val="0"/>
              </a:ext>
            </a:extLst>
          </a:blip>
          <a:srcRect t="3928"/>
          <a:stretch/>
        </p:blipFill>
        <p:spPr>
          <a:xfrm>
            <a:off x="348750" y="251162"/>
            <a:ext cx="2539677" cy="2659306"/>
          </a:xfrm>
          <a:prstGeom prst="rect">
            <a:avLst/>
          </a:prstGeom>
          <a:noFill/>
        </p:spPr>
      </p:pic>
      <p:pic>
        <p:nvPicPr>
          <p:cNvPr id="5" name="Picture Placeholder 4" descr="A close-up of a toast">
            <a:extLst>
              <a:ext uri="{FF2B5EF4-FFF2-40B4-BE49-F238E27FC236}">
                <a16:creationId xmlns:a16="http://schemas.microsoft.com/office/drawing/2014/main" id="{B42F3F8D-3678-B9B0-5322-CE91AE22AF84}"/>
              </a:ext>
            </a:extLst>
          </p:cNvPr>
          <p:cNvPicPr>
            <a:picLocks noGrp="1" noChangeAspect="1"/>
          </p:cNvPicPr>
          <p:nvPr>
            <p:ph type="pic" sz="quarter" idx="16"/>
          </p:nvPr>
        </p:nvPicPr>
        <p:blipFill>
          <a:blip r:embed="rId4"/>
          <a:srcRect l="2564" r="2564"/>
          <a:stretch>
            <a:fillRect/>
          </a:stretch>
        </p:blipFill>
        <p:spPr>
          <a:xfrm>
            <a:off x="348749" y="3589337"/>
            <a:ext cx="2539678" cy="2659723"/>
          </a:xfrm>
          <a:prstGeom prst="rect">
            <a:avLst/>
          </a:prstGeom>
        </p:spPr>
      </p:pic>
    </p:spTree>
    <p:extLst>
      <p:ext uri="{BB962C8B-B14F-4D97-AF65-F5344CB8AC3E}">
        <p14:creationId xmlns:p14="http://schemas.microsoft.com/office/powerpoint/2010/main" val="1595507082"/>
      </p:ext>
    </p:extLst>
  </p:cSld>
  <p:clrMapOvr>
    <a:masterClrMapping/>
  </p:clrMapOvr>
  <mc:AlternateContent xmlns:mc="http://schemas.openxmlformats.org/markup-compatibility/2006" xmlns:p14="http://schemas.microsoft.com/office/powerpoint/2010/main">
    <mc:Choice Requires="p14">
      <p:transition spd="slow" p14:dur="2000" advTm="63934"/>
    </mc:Choice>
    <mc:Fallback xmlns="">
      <p:transition spd="slow" advTm="6393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563A-F481-E0E1-D048-E69F1009F1E4}"/>
              </a:ext>
            </a:extLst>
          </p:cNvPr>
          <p:cNvSpPr>
            <a:spLocks noGrp="1"/>
          </p:cNvSpPr>
          <p:nvPr>
            <p:ph type="title"/>
          </p:nvPr>
        </p:nvSpPr>
        <p:spPr>
          <a:xfrm>
            <a:off x="3814355" y="282261"/>
            <a:ext cx="6371970" cy="1440628"/>
          </a:xfrm>
        </p:spPr>
        <p:txBody>
          <a:bodyPr>
            <a:normAutofit/>
          </a:bodyPr>
          <a:lstStyle/>
          <a:p>
            <a:r>
              <a:rPr lang="en-US" dirty="0">
                <a:cs typeface="Arial"/>
              </a:rPr>
              <a:t>2025 Program Updates</a:t>
            </a:r>
            <a:r>
              <a:rPr lang="en-US" sz="4000" dirty="0">
                <a:cs typeface="Arial"/>
              </a:rPr>
              <a:t> </a:t>
            </a:r>
            <a:br>
              <a:rPr lang="en-US" dirty="0">
                <a:cs typeface="Arial"/>
              </a:rPr>
            </a:br>
            <a:r>
              <a:rPr lang="en-US" sz="4000" dirty="0">
                <a:cs typeface="Arial"/>
              </a:rPr>
              <a:t>Cookie Rewards</a:t>
            </a:r>
            <a:endParaRPr lang="en-US" dirty="0">
              <a:cs typeface="Arial"/>
            </a:endParaRPr>
          </a:p>
        </p:txBody>
      </p:sp>
      <p:sp>
        <p:nvSpPr>
          <p:cNvPr id="3" name="Content Placeholder 2">
            <a:extLst>
              <a:ext uri="{FF2B5EF4-FFF2-40B4-BE49-F238E27FC236}">
                <a16:creationId xmlns:a16="http://schemas.microsoft.com/office/drawing/2014/main" id="{11E0F3A5-6E70-F381-782C-1326B4D7A64B}"/>
              </a:ext>
            </a:extLst>
          </p:cNvPr>
          <p:cNvSpPr>
            <a:spLocks noGrp="1"/>
          </p:cNvSpPr>
          <p:nvPr>
            <p:ph sz="half" idx="2"/>
          </p:nvPr>
        </p:nvSpPr>
        <p:spPr>
          <a:xfrm>
            <a:off x="3814354" y="2058686"/>
            <a:ext cx="7634756" cy="3887371"/>
          </a:xfrm>
        </p:spPr>
        <p:txBody>
          <a:bodyPr vert="horz" lIns="91440" tIns="45720" rIns="91440" bIns="45720" rtlCol="0" anchor="t">
            <a:normAutofit/>
          </a:bodyPr>
          <a:lstStyle/>
          <a:p>
            <a:pPr marL="914400" lvl="1" indent="-457200">
              <a:buFont typeface="Arial" panose="020B0604020202020204" pitchFamily="34" charset="0"/>
              <a:buChar char="•"/>
            </a:pPr>
            <a:r>
              <a:rPr lang="en-US" sz="2800" dirty="0">
                <a:latin typeface="Girl Scout Display Light" panose="02020003000000000000" pitchFamily="18" charset="0"/>
                <a:cs typeface="Calibri"/>
              </a:rPr>
              <a:t>Cookie Credits begin at 60 packages</a:t>
            </a:r>
          </a:p>
          <a:p>
            <a:pPr marL="914400" lvl="1" indent="-457200">
              <a:buFont typeface="Arial" panose="020B0604020202020204" pitchFamily="34" charset="0"/>
              <a:buChar char="•"/>
            </a:pPr>
            <a:r>
              <a:rPr lang="en-US" sz="2800" dirty="0">
                <a:latin typeface="Girl Scout Display Light" panose="02020003000000000000" pitchFamily="18" charset="0"/>
                <a:cs typeface="Calibri"/>
              </a:rPr>
              <a:t>Valleyfair Event on June 22, 2025</a:t>
            </a:r>
          </a:p>
          <a:p>
            <a:pPr marL="914400" lvl="1" indent="-457200">
              <a:buFont typeface="Arial" panose="020B0604020202020204" pitchFamily="34" charset="0"/>
              <a:buChar char="•"/>
            </a:pPr>
            <a:r>
              <a:rPr lang="en-US" sz="2800" dirty="0">
                <a:latin typeface="Girl Scout Display Light" panose="02020003000000000000" pitchFamily="18" charset="0"/>
                <a:cs typeface="Calibri"/>
              </a:rPr>
              <a:t>Troop Per Girl Average (PGA) Rewards</a:t>
            </a:r>
          </a:p>
          <a:p>
            <a:pPr marL="914400" lvl="1" indent="-457200">
              <a:buFont typeface="Arial" panose="020B0604020202020204" pitchFamily="34" charset="0"/>
              <a:buChar char="•"/>
            </a:pPr>
            <a:r>
              <a:rPr lang="en-US" sz="2800" dirty="0">
                <a:latin typeface="Girl Scout Display Light" panose="02020003000000000000" pitchFamily="18" charset="0"/>
                <a:cs typeface="Calibri"/>
              </a:rPr>
              <a:t>Disney Travel Reward at 5000 packages, June 11-14</a:t>
            </a:r>
          </a:p>
          <a:p>
            <a:pPr marL="914400" lvl="1" indent="-457200">
              <a:buFont typeface="Arial" panose="020B0604020202020204" pitchFamily="34" charset="0"/>
              <a:buChar char="•"/>
            </a:pPr>
            <a:r>
              <a:rPr lang="en-US" sz="2800" dirty="0">
                <a:latin typeface="Girl Scout Display Light" panose="02020003000000000000" pitchFamily="18" charset="0"/>
                <a:cs typeface="Calibri"/>
              </a:rPr>
              <a:t>New LemonAID Philanthropic Partner: Pet Haven of MN</a:t>
            </a:r>
          </a:p>
          <a:p>
            <a:endParaRPr lang="en-US" dirty="0"/>
          </a:p>
        </p:txBody>
      </p:sp>
      <p:pic>
        <p:nvPicPr>
          <p:cNvPr id="4" name="Picture 3">
            <a:extLst>
              <a:ext uri="{FF2B5EF4-FFF2-40B4-BE49-F238E27FC236}">
                <a16:creationId xmlns:a16="http://schemas.microsoft.com/office/drawing/2014/main" id="{894EB09C-3FDC-7CCC-780E-C87C514DEEAB}"/>
              </a:ext>
            </a:extLst>
          </p:cNvPr>
          <p:cNvPicPr>
            <a:picLocks noChangeAspect="1"/>
          </p:cNvPicPr>
          <p:nvPr/>
        </p:nvPicPr>
        <p:blipFill>
          <a:blip r:embed="rId3"/>
          <a:stretch>
            <a:fillRect/>
          </a:stretch>
        </p:blipFill>
        <p:spPr>
          <a:xfrm>
            <a:off x="464949" y="44038"/>
            <a:ext cx="2105155" cy="2105155"/>
          </a:xfrm>
          <a:prstGeom prst="rect">
            <a:avLst/>
          </a:prstGeom>
        </p:spPr>
      </p:pic>
      <p:pic>
        <p:nvPicPr>
          <p:cNvPr id="5" name="Picture 4">
            <a:extLst>
              <a:ext uri="{FF2B5EF4-FFF2-40B4-BE49-F238E27FC236}">
                <a16:creationId xmlns:a16="http://schemas.microsoft.com/office/drawing/2014/main" id="{E0D5BD65-6C0F-FF58-13C5-408F2C40249B}"/>
              </a:ext>
            </a:extLst>
          </p:cNvPr>
          <p:cNvPicPr>
            <a:picLocks noChangeAspect="1"/>
          </p:cNvPicPr>
          <p:nvPr/>
        </p:nvPicPr>
        <p:blipFill>
          <a:blip r:embed="rId4"/>
          <a:stretch>
            <a:fillRect/>
          </a:stretch>
        </p:blipFill>
        <p:spPr>
          <a:xfrm>
            <a:off x="464949" y="2344114"/>
            <a:ext cx="2105155" cy="2105155"/>
          </a:xfrm>
          <a:prstGeom prst="rect">
            <a:avLst/>
          </a:prstGeom>
        </p:spPr>
      </p:pic>
      <p:pic>
        <p:nvPicPr>
          <p:cNvPr id="6" name="Picture 5">
            <a:extLst>
              <a:ext uri="{FF2B5EF4-FFF2-40B4-BE49-F238E27FC236}">
                <a16:creationId xmlns:a16="http://schemas.microsoft.com/office/drawing/2014/main" id="{4D63A1CF-EA35-5000-E1CD-DCEFEA672B78}"/>
              </a:ext>
            </a:extLst>
          </p:cNvPr>
          <p:cNvPicPr>
            <a:picLocks noChangeAspect="1"/>
          </p:cNvPicPr>
          <p:nvPr/>
        </p:nvPicPr>
        <p:blipFill>
          <a:blip r:embed="rId5"/>
          <a:stretch>
            <a:fillRect/>
          </a:stretch>
        </p:blipFill>
        <p:spPr>
          <a:xfrm>
            <a:off x="0" y="4568242"/>
            <a:ext cx="3414056" cy="1377815"/>
          </a:xfrm>
          <a:prstGeom prst="rect">
            <a:avLst/>
          </a:prstGeom>
        </p:spPr>
      </p:pic>
    </p:spTree>
    <p:extLst>
      <p:ext uri="{BB962C8B-B14F-4D97-AF65-F5344CB8AC3E}">
        <p14:creationId xmlns:p14="http://schemas.microsoft.com/office/powerpoint/2010/main" val="51161769"/>
      </p:ext>
    </p:extLst>
  </p:cSld>
  <p:clrMapOvr>
    <a:masterClrMapping/>
  </p:clrMapOvr>
  <mc:AlternateContent xmlns:mc="http://schemas.openxmlformats.org/markup-compatibility/2006" xmlns:p14="http://schemas.microsoft.com/office/powerpoint/2010/main">
    <mc:Choice Requires="p14">
      <p:transition spd="slow" p14:dur="2000" advTm="134058"/>
    </mc:Choice>
    <mc:Fallback xmlns="">
      <p:transition spd="slow" advTm="13405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114006" y="0"/>
            <a:ext cx="11478726" cy="1146875"/>
          </a:xfrm>
        </p:spPr>
        <p:txBody>
          <a:bodyPr>
            <a:normAutofit fontScale="90000"/>
          </a:bodyPr>
          <a:lstStyle/>
          <a:p>
            <a:pPr>
              <a:lnSpc>
                <a:spcPct val="100000"/>
              </a:lnSpc>
            </a:pPr>
            <a:br>
              <a:rPr lang="en-US" sz="3600" dirty="0">
                <a:latin typeface="Girl Scout Text Book"/>
                <a:cs typeface="Calibri"/>
              </a:rPr>
            </a:br>
            <a:r>
              <a:rPr lang="en-US" sz="3600" dirty="0">
                <a:cs typeface="Arial"/>
              </a:rPr>
              <a:t>2025 Program Updates </a:t>
            </a:r>
            <a:br>
              <a:rPr lang="en-US" sz="3600" dirty="0">
                <a:cs typeface="Arial"/>
              </a:rPr>
            </a:br>
            <a:r>
              <a:rPr lang="en-US" sz="3600" dirty="0">
                <a:cs typeface="Calibri"/>
              </a:rPr>
              <a:t>Volunteer Communications </a:t>
            </a:r>
            <a:endParaRPr lang="en-US" dirty="0"/>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237993" y="1311139"/>
            <a:ext cx="8700458" cy="5166986"/>
          </a:xfrm>
        </p:spPr>
        <p:txBody>
          <a:bodyPr vert="horz" lIns="91440" tIns="45720" rIns="91440" bIns="45720" rtlCol="0" anchor="t">
            <a:normAutofit/>
          </a:bodyPr>
          <a:lstStyle/>
          <a:p>
            <a:pPr>
              <a:lnSpc>
                <a:spcPct val="150000"/>
              </a:lnSpc>
              <a:buFont typeface="Arial"/>
              <a:buChar char="•"/>
            </a:pPr>
            <a:r>
              <a:rPr lang="en-US" sz="2400">
                <a:latin typeface="Girl Scout Display Light" panose="02020003000000000000" pitchFamily="18" charset="0"/>
                <a:cs typeface="Arial"/>
              </a:rPr>
              <a:t>Rallyhood</a:t>
            </a:r>
            <a:endParaRPr lang="en-US" sz="2400" dirty="0">
              <a:latin typeface="Girl Scout Display Light" panose="02020003000000000000" pitchFamily="18" charset="0"/>
              <a:cs typeface="Arial"/>
            </a:endParaRPr>
          </a:p>
          <a:p>
            <a:pPr lvl="1">
              <a:lnSpc>
                <a:spcPct val="150000"/>
              </a:lnSpc>
              <a:buFont typeface="Arial"/>
              <a:buChar char="•"/>
            </a:pPr>
            <a:r>
              <a:rPr lang="en-US" dirty="0">
                <a:latin typeface="Girl Scout Display Light" panose="02020003000000000000" pitchFamily="18" charset="0"/>
                <a:cs typeface="Arial"/>
                <a:hlinkClick r:id="rId3"/>
              </a:rPr>
              <a:t>Council Wide Troop Product Program Volunteers </a:t>
            </a:r>
            <a:r>
              <a:rPr lang="en-US" dirty="0">
                <a:latin typeface="Girl Scout Display Light" panose="02020003000000000000" pitchFamily="18" charset="0"/>
                <a:cs typeface="Arial"/>
              </a:rPr>
              <a:t> </a:t>
            </a:r>
          </a:p>
          <a:p>
            <a:pPr lvl="1">
              <a:lnSpc>
                <a:spcPct val="150000"/>
              </a:lnSpc>
              <a:buFont typeface="Arial"/>
              <a:buChar char="•"/>
            </a:pPr>
            <a:r>
              <a:rPr lang="en-US" dirty="0">
                <a:latin typeface="Girl Scout Display Light" panose="02020003000000000000" pitchFamily="18" charset="0"/>
                <a:cs typeface="Arial"/>
              </a:rPr>
              <a:t>Cookie Swap Rallies </a:t>
            </a:r>
          </a:p>
          <a:p>
            <a:pPr lvl="2">
              <a:lnSpc>
                <a:spcPct val="150000"/>
              </a:lnSpc>
              <a:buFont typeface="Arial"/>
              <a:buChar char="•"/>
            </a:pPr>
            <a:r>
              <a:rPr lang="en-US" sz="2400" dirty="0">
                <a:latin typeface="Girl Scout Display Light" panose="02020003000000000000" pitchFamily="18" charset="0"/>
                <a:cs typeface="Arial"/>
              </a:rPr>
              <a:t>9 new rallies based on geographic areas</a:t>
            </a:r>
          </a:p>
          <a:p>
            <a:pPr>
              <a:lnSpc>
                <a:spcPct val="150000"/>
              </a:lnSpc>
              <a:buFont typeface="Arial"/>
              <a:buChar char="•"/>
            </a:pPr>
            <a:r>
              <a:rPr lang="en-US" sz="2400" dirty="0">
                <a:latin typeface="Girl Scout Display Light" panose="02020003000000000000" pitchFamily="18" charset="0"/>
                <a:cs typeface="Arial"/>
              </a:rPr>
              <a:t>Just-in-time Resources</a:t>
            </a:r>
          </a:p>
          <a:p>
            <a:pPr lvl="1">
              <a:lnSpc>
                <a:spcPct val="150000"/>
              </a:lnSpc>
              <a:buFont typeface="Arial"/>
              <a:buChar char="•"/>
            </a:pPr>
            <a:r>
              <a:rPr lang="en-US" dirty="0">
                <a:latin typeface="Girl Scout Display Light" panose="02020003000000000000" pitchFamily="18" charset="0"/>
                <a:cs typeface="Arial"/>
                <a:hlinkClick r:id="rId4"/>
              </a:rPr>
              <a:t>The Cookie Press</a:t>
            </a:r>
            <a:endParaRPr lang="en-US" dirty="0">
              <a:latin typeface="Girl Scout Display Light" panose="02020003000000000000" pitchFamily="18" charset="0"/>
              <a:cs typeface="Arial"/>
            </a:endParaRPr>
          </a:p>
          <a:p>
            <a:pPr lvl="1">
              <a:lnSpc>
                <a:spcPct val="150000"/>
              </a:lnSpc>
              <a:buFont typeface="Arial"/>
              <a:buChar char="•"/>
            </a:pPr>
            <a:r>
              <a:rPr lang="en-US" dirty="0">
                <a:latin typeface="Girl Scout Display Light" panose="02020003000000000000" pitchFamily="18" charset="0"/>
                <a:cs typeface="Arial"/>
              </a:rPr>
              <a:t>Direct-to-Volunteer Emails</a:t>
            </a:r>
          </a:p>
          <a:p>
            <a:pPr marL="914400" lvl="2" indent="0"/>
            <a:endParaRPr lang="en-US" sz="1600" dirty="0">
              <a:latin typeface="Girl Scout Text Book"/>
              <a:cs typeface="Arial"/>
            </a:endParaRPr>
          </a:p>
        </p:txBody>
      </p:sp>
      <p:pic>
        <p:nvPicPr>
          <p:cNvPr id="4" name="Picture 3" descr="A grey text on a white background&#10;&#10;Description automatically generated">
            <a:extLst>
              <a:ext uri="{FF2B5EF4-FFF2-40B4-BE49-F238E27FC236}">
                <a16:creationId xmlns:a16="http://schemas.microsoft.com/office/drawing/2014/main" id="{A064E756-6FD0-70AC-A76C-E8290BF03174}"/>
              </a:ext>
            </a:extLst>
          </p:cNvPr>
          <p:cNvPicPr>
            <a:picLocks noChangeAspect="1"/>
          </p:cNvPicPr>
          <p:nvPr/>
        </p:nvPicPr>
        <p:blipFill>
          <a:blip r:embed="rId5"/>
          <a:stretch>
            <a:fillRect/>
          </a:stretch>
        </p:blipFill>
        <p:spPr>
          <a:xfrm>
            <a:off x="7655549" y="2553889"/>
            <a:ext cx="4092165" cy="1142179"/>
          </a:xfrm>
          <a:prstGeom prst="rect">
            <a:avLst/>
          </a:prstGeom>
        </p:spPr>
      </p:pic>
      <p:pic>
        <p:nvPicPr>
          <p:cNvPr id="5" name="Picture 4" descr="A logo for a cookie program&#10;&#10;Description automatically generated">
            <a:extLst>
              <a:ext uri="{FF2B5EF4-FFF2-40B4-BE49-F238E27FC236}">
                <a16:creationId xmlns:a16="http://schemas.microsoft.com/office/drawing/2014/main" id="{1E9785F3-B97F-3065-AE88-6B1813A6D62B}"/>
              </a:ext>
            </a:extLst>
          </p:cNvPr>
          <p:cNvPicPr>
            <a:picLocks noChangeAspect="1"/>
          </p:cNvPicPr>
          <p:nvPr/>
        </p:nvPicPr>
        <p:blipFill>
          <a:blip r:embed="rId6"/>
          <a:stretch>
            <a:fillRect/>
          </a:stretch>
        </p:blipFill>
        <p:spPr>
          <a:xfrm>
            <a:off x="7655549" y="4106360"/>
            <a:ext cx="4160964" cy="1759493"/>
          </a:xfrm>
          <a:prstGeom prst="rect">
            <a:avLst/>
          </a:prstGeom>
        </p:spPr>
      </p:pic>
    </p:spTree>
    <p:extLst>
      <p:ext uri="{BB962C8B-B14F-4D97-AF65-F5344CB8AC3E}">
        <p14:creationId xmlns:p14="http://schemas.microsoft.com/office/powerpoint/2010/main" val="3745873110"/>
      </p:ext>
    </p:extLst>
  </p:cSld>
  <p:clrMapOvr>
    <a:masterClrMapping/>
  </p:clrMapOvr>
  <mc:AlternateContent xmlns:mc="http://schemas.openxmlformats.org/markup-compatibility/2006" xmlns:p14="http://schemas.microsoft.com/office/powerpoint/2010/main">
    <mc:Choice Requires="p14">
      <p:transition spd="slow" p14:dur="2000" advTm="73872"/>
    </mc:Choice>
    <mc:Fallback xmlns="">
      <p:transition spd="slow" advTm="7387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DAC1-F50B-303F-964B-B23677D4136F}"/>
              </a:ext>
            </a:extLst>
          </p:cNvPr>
          <p:cNvSpPr>
            <a:spLocks noGrp="1"/>
          </p:cNvSpPr>
          <p:nvPr>
            <p:ph type="title"/>
          </p:nvPr>
        </p:nvSpPr>
        <p:spPr>
          <a:xfrm>
            <a:off x="700413" y="41593"/>
            <a:ext cx="6985678" cy="1325563"/>
          </a:xfrm>
        </p:spPr>
        <p:txBody>
          <a:bodyPr>
            <a:normAutofit/>
          </a:bodyPr>
          <a:lstStyle/>
          <a:p>
            <a:r>
              <a:rPr lang="en-US" sz="3600" kern="1200" dirty="0">
                <a:solidFill>
                  <a:srgbClr val="000000"/>
                </a:solidFill>
                <a:effectLst/>
                <a:cs typeface="Arial"/>
              </a:rPr>
              <a:t>2025 Program Updates </a:t>
            </a:r>
            <a:br>
              <a:rPr lang="en-US" sz="3600" kern="1200" dirty="0">
                <a:solidFill>
                  <a:srgbClr val="000000"/>
                </a:solidFill>
                <a:effectLst/>
                <a:cs typeface="Arial"/>
              </a:rPr>
            </a:br>
            <a:r>
              <a:rPr lang="en-US" sz="3600" kern="1200" dirty="0">
                <a:solidFill>
                  <a:srgbClr val="000000"/>
                </a:solidFill>
                <a:effectLst/>
                <a:cs typeface="Arial"/>
              </a:rPr>
              <a:t>Cookie </a:t>
            </a:r>
            <a:r>
              <a:rPr lang="en-US" sz="3600" dirty="0"/>
              <a:t>Booths</a:t>
            </a:r>
          </a:p>
        </p:txBody>
      </p:sp>
      <p:sp>
        <p:nvSpPr>
          <p:cNvPr id="3" name="Content Placeholder 2">
            <a:extLst>
              <a:ext uri="{FF2B5EF4-FFF2-40B4-BE49-F238E27FC236}">
                <a16:creationId xmlns:a16="http://schemas.microsoft.com/office/drawing/2014/main" id="{D7BC8F57-4281-43C6-3AE4-3AFCC8E89CAF}"/>
              </a:ext>
            </a:extLst>
          </p:cNvPr>
          <p:cNvSpPr>
            <a:spLocks noGrp="1"/>
          </p:cNvSpPr>
          <p:nvPr>
            <p:ph sz="half" idx="2"/>
          </p:nvPr>
        </p:nvSpPr>
        <p:spPr>
          <a:xfrm>
            <a:off x="379237" y="1708183"/>
            <a:ext cx="6985678" cy="3948698"/>
          </a:xfrm>
        </p:spPr>
        <p:txBody>
          <a:bodyPr vert="horz" lIns="91440" tIns="45720" rIns="91440" bIns="45720" rtlCol="0" anchor="t">
            <a:noAutofit/>
          </a:bodyPr>
          <a:lstStyle/>
          <a:p>
            <a:pPr marL="457200" marR="0" lvl="0" indent="-457200">
              <a:spcBef>
                <a:spcPts val="600"/>
              </a:spcBef>
              <a:spcAft>
                <a:spcPts val="0"/>
              </a:spcAft>
              <a:buFont typeface="Arial" panose="020B0604020202020204" pitchFamily="34" charset="0"/>
              <a:buChar char="•"/>
            </a:pPr>
            <a:r>
              <a:rPr lang="en-US" dirty="0">
                <a:effectLst/>
                <a:latin typeface="Girl Scout Display Light" panose="02020003000000000000" pitchFamily="18" charset="0"/>
                <a:ea typeface="Calibri"/>
                <a:cs typeface="Arial"/>
                <a:hlinkClick r:id="rId3"/>
              </a:rPr>
              <a:t>Cookie Booth Guide </a:t>
            </a:r>
            <a:r>
              <a:rPr lang="en-US" dirty="0">
                <a:effectLst/>
                <a:latin typeface="Girl Scout Display Light" panose="02020003000000000000" pitchFamily="18" charset="0"/>
                <a:ea typeface="Calibri"/>
                <a:cs typeface="Arial"/>
              </a:rPr>
              <a:t>&amp; Booth Kit</a:t>
            </a:r>
            <a:endParaRPr lang="en-US" sz="2800" dirty="0">
              <a:effectLst/>
              <a:latin typeface="Girl Scout Display Light" panose="02020003000000000000" pitchFamily="18" charset="0"/>
              <a:ea typeface="Calibri"/>
              <a:cs typeface="Arial"/>
            </a:endParaRPr>
          </a:p>
          <a:p>
            <a:pPr marL="457200" indent="-457200">
              <a:spcBef>
                <a:spcPts val="600"/>
              </a:spcBef>
              <a:buFont typeface="Arial" panose="020B0604020202020204" pitchFamily="34" charset="0"/>
              <a:buChar char="•"/>
            </a:pPr>
            <a:r>
              <a:rPr lang="en-US" dirty="0">
                <a:effectLst/>
                <a:latin typeface="Girl Scout Display Light" panose="02020003000000000000" pitchFamily="18" charset="0"/>
                <a:ea typeface="Calibri"/>
                <a:cs typeface="Arial"/>
              </a:rPr>
              <a:t>Updated</a:t>
            </a:r>
            <a:r>
              <a:rPr lang="en-US" dirty="0">
                <a:latin typeface="Girl Scout Display Light" panose="02020003000000000000" pitchFamily="18" charset="0"/>
                <a:ea typeface="Calibri"/>
                <a:cs typeface="Arial"/>
              </a:rPr>
              <a:t>:</a:t>
            </a:r>
            <a:r>
              <a:rPr lang="en-US" dirty="0">
                <a:effectLst/>
                <a:latin typeface="Girl Scout Display Light" panose="02020003000000000000" pitchFamily="18" charset="0"/>
                <a:ea typeface="Calibri"/>
                <a:cs typeface="Arial"/>
                <a:hlinkClick r:id="rId4"/>
              </a:rPr>
              <a:t> Cookie Booth Do Not Contact List</a:t>
            </a:r>
            <a:endParaRPr lang="en-US" dirty="0">
              <a:effectLst/>
              <a:latin typeface="Girl Scout Display Light" panose="02020003000000000000" pitchFamily="18" charset="0"/>
              <a:ea typeface="Calibri"/>
              <a:cs typeface="Arial"/>
            </a:endParaRPr>
          </a:p>
          <a:p>
            <a:pPr marL="457200" indent="-457200">
              <a:spcBef>
                <a:spcPts val="600"/>
              </a:spcBef>
              <a:buFont typeface="Arial" panose="020B0604020202020204" pitchFamily="34" charset="0"/>
              <a:buChar char="•"/>
            </a:pPr>
            <a:r>
              <a:rPr lang="en-US" dirty="0">
                <a:effectLst/>
                <a:latin typeface="Girl Scout Display Light" panose="02020003000000000000" pitchFamily="18" charset="0"/>
                <a:ea typeface="Calibri"/>
                <a:cs typeface="Arial"/>
              </a:rPr>
              <a:t>New List: </a:t>
            </a:r>
            <a:r>
              <a:rPr lang="en-US" dirty="0">
                <a:effectLst/>
                <a:latin typeface="Girl Scout Display Light" panose="02020003000000000000" pitchFamily="18" charset="0"/>
                <a:ea typeface="Calibri"/>
                <a:cs typeface="Arial"/>
                <a:hlinkClick r:id="rId5"/>
              </a:rPr>
              <a:t>Businesses Available for Troop-Secured Booths </a:t>
            </a:r>
            <a:endParaRPr lang="en-US" dirty="0">
              <a:effectLst/>
              <a:latin typeface="Girl Scout Display Light" panose="02020003000000000000" pitchFamily="18" charset="0"/>
              <a:ea typeface="Calibri"/>
              <a:cs typeface="Arial"/>
            </a:endParaRPr>
          </a:p>
          <a:p>
            <a:pPr marL="914400" lvl="1" indent="-457200">
              <a:spcBef>
                <a:spcPts val="600"/>
              </a:spcBef>
              <a:buFont typeface="Arial" panose="020B0604020202020204" pitchFamily="34" charset="0"/>
              <a:buChar char="•"/>
            </a:pPr>
            <a:r>
              <a:rPr lang="en-US" dirty="0">
                <a:effectLst/>
                <a:latin typeface="Girl Scout Display Light" panose="02020003000000000000" pitchFamily="18" charset="0"/>
                <a:ea typeface="Calibri"/>
                <a:cs typeface="Arial"/>
              </a:rPr>
              <a:t>Note: GNC &amp; Dunkin </a:t>
            </a:r>
            <a:r>
              <a:rPr lang="en-US" dirty="0">
                <a:latin typeface="Girl Scout Display Light" panose="02020003000000000000" pitchFamily="18" charset="0"/>
                <a:ea typeface="Calibri"/>
                <a:cs typeface="Arial"/>
              </a:rPr>
              <a:t>Donuts </a:t>
            </a:r>
            <a:r>
              <a:rPr lang="en-US" dirty="0">
                <a:effectLst/>
                <a:latin typeface="Girl Scout Display Light" panose="02020003000000000000" pitchFamily="18" charset="0"/>
                <a:ea typeface="Calibri"/>
                <a:cs typeface="Arial"/>
              </a:rPr>
              <a:t>now available for troops to contact</a:t>
            </a:r>
          </a:p>
          <a:p>
            <a:pPr marL="0" indent="0"/>
            <a:endParaRPr lang="en-US" dirty="0">
              <a:latin typeface="Girl Scout Text Book"/>
              <a:cs typeface="Calibri"/>
            </a:endParaRPr>
          </a:p>
        </p:txBody>
      </p:sp>
      <p:pic>
        <p:nvPicPr>
          <p:cNvPr id="4" name="Picture 3" descr="A group of people standing next to a table with cookies&#10;&#10;Description automatically generated">
            <a:extLst>
              <a:ext uri="{FF2B5EF4-FFF2-40B4-BE49-F238E27FC236}">
                <a16:creationId xmlns:a16="http://schemas.microsoft.com/office/drawing/2014/main" id="{99C590AC-FFAC-0B78-0A41-49A86ADA9FB3}"/>
              </a:ext>
            </a:extLst>
          </p:cNvPr>
          <p:cNvPicPr>
            <a:picLocks noChangeAspect="1"/>
          </p:cNvPicPr>
          <p:nvPr/>
        </p:nvPicPr>
        <p:blipFill>
          <a:blip r:embed="rId6"/>
          <a:stretch>
            <a:fillRect/>
          </a:stretch>
        </p:blipFill>
        <p:spPr>
          <a:xfrm>
            <a:off x="7364915" y="1527983"/>
            <a:ext cx="4821760" cy="3494670"/>
          </a:xfrm>
          <a:prstGeom prst="rect">
            <a:avLst/>
          </a:prstGeom>
        </p:spPr>
      </p:pic>
    </p:spTree>
    <p:extLst>
      <p:ext uri="{BB962C8B-B14F-4D97-AF65-F5344CB8AC3E}">
        <p14:creationId xmlns:p14="http://schemas.microsoft.com/office/powerpoint/2010/main" val="3176336099"/>
      </p:ext>
    </p:extLst>
  </p:cSld>
  <p:clrMapOvr>
    <a:masterClrMapping/>
  </p:clrMapOvr>
  <mc:AlternateContent xmlns:mc="http://schemas.openxmlformats.org/markup-compatibility/2006" xmlns:p14="http://schemas.microsoft.com/office/powerpoint/2010/main">
    <mc:Choice Requires="p14">
      <p:transition spd="slow" p14:dur="2000" advTm="67394"/>
    </mc:Choice>
    <mc:Fallback xmlns="">
      <p:transition spd="slow" advTm="6739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DAC1-F50B-303F-964B-B23677D4136F}"/>
              </a:ext>
            </a:extLst>
          </p:cNvPr>
          <p:cNvSpPr>
            <a:spLocks noGrp="1"/>
          </p:cNvSpPr>
          <p:nvPr>
            <p:ph type="title"/>
          </p:nvPr>
        </p:nvSpPr>
        <p:spPr>
          <a:xfrm>
            <a:off x="299258" y="179379"/>
            <a:ext cx="8544117" cy="1325563"/>
          </a:xfrm>
        </p:spPr>
        <p:txBody>
          <a:bodyPr>
            <a:normAutofit/>
          </a:bodyPr>
          <a:lstStyle/>
          <a:p>
            <a:r>
              <a:rPr lang="en-US" sz="3600" kern="1200" dirty="0">
                <a:solidFill>
                  <a:srgbClr val="000000"/>
                </a:solidFill>
                <a:effectLst/>
                <a:latin typeface="Girl Scout Display Light"/>
                <a:cs typeface="Arial"/>
              </a:rPr>
              <a:t>2025 Program Updates </a:t>
            </a:r>
            <a:br>
              <a:rPr lang="en-US" sz="3600" kern="1200" dirty="0">
                <a:effectLst/>
                <a:latin typeface="Girl Scout Display Light"/>
                <a:cs typeface="Arial" panose="020B0604020202020204" pitchFamily="34" charset="0"/>
              </a:rPr>
            </a:br>
            <a:r>
              <a:rPr lang="en-US" sz="3600" kern="1200" dirty="0">
                <a:solidFill>
                  <a:srgbClr val="000000"/>
                </a:solidFill>
                <a:effectLst/>
                <a:latin typeface="Girl Scout Display Light"/>
                <a:cs typeface="Arial"/>
              </a:rPr>
              <a:t>Cookie Exchange &amp; New Resources</a:t>
            </a:r>
            <a:endParaRPr lang="en-US" sz="3600" dirty="0">
              <a:latin typeface="Girl Scout Display Light"/>
              <a:cs typeface="Arial"/>
            </a:endParaRPr>
          </a:p>
        </p:txBody>
      </p:sp>
      <p:sp>
        <p:nvSpPr>
          <p:cNvPr id="3" name="Content Placeholder 2">
            <a:extLst>
              <a:ext uri="{FF2B5EF4-FFF2-40B4-BE49-F238E27FC236}">
                <a16:creationId xmlns:a16="http://schemas.microsoft.com/office/drawing/2014/main" id="{D7BC8F57-4281-43C6-3AE4-3AFCC8E89CAF}"/>
              </a:ext>
            </a:extLst>
          </p:cNvPr>
          <p:cNvSpPr>
            <a:spLocks noGrp="1"/>
          </p:cNvSpPr>
          <p:nvPr>
            <p:ph sz="half" idx="2"/>
          </p:nvPr>
        </p:nvSpPr>
        <p:spPr>
          <a:xfrm>
            <a:off x="737992" y="1504942"/>
            <a:ext cx="7341296" cy="5071221"/>
          </a:xfrm>
        </p:spPr>
        <p:txBody>
          <a:bodyPr vert="horz" lIns="91440" tIns="45720" rIns="91440" bIns="45720" rtlCol="0" anchor="t">
            <a:noAutofit/>
          </a:bodyPr>
          <a:lstStyle/>
          <a:p>
            <a:pPr marL="0" marR="0">
              <a:lnSpc>
                <a:spcPct val="107000"/>
              </a:lnSpc>
              <a:spcBef>
                <a:spcPts val="0"/>
              </a:spcBef>
              <a:spcAft>
                <a:spcPts val="800"/>
              </a:spcAft>
            </a:pPr>
            <a:r>
              <a:rPr lang="en-US" sz="2400" kern="100" dirty="0">
                <a:effectLst/>
                <a:latin typeface="Girl Scout Display Light"/>
                <a:ea typeface="Calibri"/>
                <a:cs typeface="Arial"/>
              </a:rPr>
              <a:t>Cookie Exchange Opportunities </a:t>
            </a:r>
          </a:p>
          <a:p>
            <a:pPr marL="342900" marR="0" lvl="0" indent="-342900">
              <a:spcBef>
                <a:spcPts val="600"/>
              </a:spcBef>
              <a:spcAft>
                <a:spcPts val="0"/>
              </a:spcAft>
              <a:buFont typeface="Symbol" panose="05050102010706020507" pitchFamily="18" charset="2"/>
              <a:buChar char=""/>
            </a:pPr>
            <a:r>
              <a:rPr lang="en-US" sz="2400" dirty="0">
                <a:effectLst/>
                <a:latin typeface="Girl Scout Display Light"/>
                <a:ea typeface="Calibri"/>
                <a:cs typeface="Arial"/>
              </a:rPr>
              <a:t>Timeframe in progress, to be announced in The Cookie Press</a:t>
            </a:r>
          </a:p>
          <a:p>
            <a:pPr marL="342900" marR="0" lvl="0" indent="-342900">
              <a:spcBef>
                <a:spcPts val="0"/>
              </a:spcBef>
              <a:spcAft>
                <a:spcPts val="0"/>
              </a:spcAft>
              <a:buFont typeface="Symbol" panose="05050102010706020507" pitchFamily="18" charset="2"/>
              <a:buChar char=""/>
            </a:pPr>
            <a:r>
              <a:rPr lang="en-US" sz="2400" dirty="0">
                <a:effectLst/>
                <a:latin typeface="Girl Scout Display Light"/>
                <a:ea typeface="Calibri"/>
                <a:cs typeface="Arial"/>
              </a:rPr>
              <a:t>Full, bakery-sealed cases </a:t>
            </a:r>
          </a:p>
          <a:p>
            <a:pPr marL="342900" marR="0" lvl="0" indent="-342900">
              <a:spcBef>
                <a:spcPts val="0"/>
              </a:spcBef>
              <a:spcAft>
                <a:spcPts val="0"/>
              </a:spcAft>
              <a:buFont typeface="Symbol" panose="05050102010706020507" pitchFamily="18" charset="2"/>
              <a:buChar char=""/>
            </a:pPr>
            <a:r>
              <a:rPr lang="en-US" sz="2400" dirty="0">
                <a:effectLst/>
                <a:latin typeface="Girl Scout Display Light"/>
                <a:ea typeface="Calibri"/>
                <a:cs typeface="Arial"/>
              </a:rPr>
              <a:t>Caramel Chocolate Chip not exchangeable</a:t>
            </a:r>
          </a:p>
          <a:p>
            <a:pPr marL="342900" marR="0" lvl="0" indent="-342900">
              <a:spcBef>
                <a:spcPts val="0"/>
              </a:spcBef>
              <a:spcAft>
                <a:spcPts val="0"/>
              </a:spcAft>
              <a:buFont typeface="Symbol" panose="05050102010706020507" pitchFamily="18" charset="2"/>
              <a:buChar char=""/>
            </a:pPr>
            <a:r>
              <a:rPr lang="en-US" sz="2400" dirty="0">
                <a:latin typeface="Girl Scout Display Light"/>
                <a:ea typeface="Calibri"/>
                <a:cs typeface="Arial"/>
              </a:rPr>
              <a:t>Cupboard staff will be inspecting all exchanges</a:t>
            </a:r>
            <a:endParaRPr lang="en-US" sz="2400" dirty="0">
              <a:effectLst/>
              <a:latin typeface="Girl Scout Display Light"/>
              <a:ea typeface="Calibri"/>
              <a:cs typeface="Arial"/>
            </a:endParaRPr>
          </a:p>
          <a:p>
            <a:pPr marL="0" marR="0">
              <a:lnSpc>
                <a:spcPct val="107000"/>
              </a:lnSpc>
              <a:spcBef>
                <a:spcPts val="0"/>
              </a:spcBef>
              <a:spcAft>
                <a:spcPts val="800"/>
              </a:spcAft>
            </a:pPr>
            <a:endParaRPr lang="en-US" sz="2400" kern="100" dirty="0">
              <a:effectLst/>
              <a:latin typeface="Girl Scout Display Light" panose="02020003000000000000"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2400" kern="100" dirty="0">
                <a:effectLst/>
                <a:latin typeface="Girl Scout Display Light"/>
                <a:ea typeface="Calibri"/>
                <a:cs typeface="Arial"/>
              </a:rPr>
              <a:t>New Resource for First-Year Troops</a:t>
            </a:r>
          </a:p>
          <a:p>
            <a:pPr marL="342900" marR="0" lvl="0" indent="-342900">
              <a:spcBef>
                <a:spcPts val="600"/>
              </a:spcBef>
              <a:spcAft>
                <a:spcPts val="0"/>
              </a:spcAft>
              <a:buFont typeface="Symbol" panose="05050102010706020507" pitchFamily="18" charset="2"/>
              <a:buChar char=""/>
            </a:pPr>
            <a:r>
              <a:rPr lang="en-US" sz="2400" dirty="0">
                <a:effectLst/>
                <a:latin typeface="Girl Scout Display Light"/>
                <a:ea typeface="Calibri"/>
                <a:cs typeface="Arial"/>
                <a:hlinkClick r:id="rId3"/>
              </a:rPr>
              <a:t>Easy-Baked Cookie Program</a:t>
            </a:r>
            <a:endParaRPr lang="en-US" sz="2400" dirty="0">
              <a:effectLst/>
              <a:latin typeface="Girl Scout Display Light" panose="02020003000000000000" pitchFamily="18" charset="0"/>
              <a:ea typeface="Calibri" panose="020F0502020204030204" pitchFamily="34" charset="0"/>
              <a:cs typeface="Arial" panose="020B0604020202020204" pitchFamily="34" charset="0"/>
              <a:hlinkClick r:id="rId3"/>
            </a:endParaRPr>
          </a:p>
          <a:p>
            <a:pPr marL="800100" lvl="1" indent="-342900">
              <a:spcBef>
                <a:spcPts val="0"/>
              </a:spcBef>
              <a:buFont typeface="Symbol" panose="05050102010706020507" pitchFamily="18" charset="2"/>
              <a:buChar char=""/>
            </a:pPr>
            <a:r>
              <a:rPr lang="en-US" sz="2000" dirty="0">
                <a:effectLst/>
                <a:latin typeface="Girl Scout Display Light"/>
                <a:ea typeface="Calibri"/>
                <a:cs typeface="Arial"/>
              </a:rPr>
              <a:t>Designed to guide new troops on participation options</a:t>
            </a:r>
          </a:p>
          <a:p>
            <a:pPr marL="800100" lvl="1" indent="-342900">
              <a:spcBef>
                <a:spcPts val="0"/>
              </a:spcBef>
              <a:buFont typeface="Symbol" panose="05050102010706020507" pitchFamily="18" charset="2"/>
              <a:buChar char=""/>
            </a:pPr>
            <a:endParaRPr lang="en-US" dirty="0">
              <a:latin typeface="Girl Scout Text Book"/>
              <a:cs typeface="Calibri"/>
            </a:endParaRPr>
          </a:p>
        </p:txBody>
      </p:sp>
      <p:pic>
        <p:nvPicPr>
          <p:cNvPr id="4" name="Picture Placeholder 5" descr="A group of people holding boxes&#10;&#10;Description automatically generated">
            <a:extLst>
              <a:ext uri="{FF2B5EF4-FFF2-40B4-BE49-F238E27FC236}">
                <a16:creationId xmlns:a16="http://schemas.microsoft.com/office/drawing/2014/main" id="{48505DB9-7C72-D543-B903-D8C6664946DA}"/>
              </a:ext>
            </a:extLst>
          </p:cNvPr>
          <p:cNvPicPr>
            <a:picLocks noGrp="1" noChangeAspect="1"/>
          </p:cNvPicPr>
          <p:nvPr>
            <p:ph type="pic" sz="quarter" idx="16"/>
          </p:nvPr>
        </p:nvPicPr>
        <p:blipFill rotWithShape="1">
          <a:blip r:embed="rId4"/>
          <a:srcRect l="8307" r="47125"/>
          <a:stretch/>
        </p:blipFill>
        <p:spPr>
          <a:xfrm>
            <a:off x="9094124" y="1222812"/>
            <a:ext cx="2931621" cy="4412375"/>
          </a:xfrm>
          <a:prstGeom prst="rect">
            <a:avLst/>
          </a:prstGeom>
        </p:spPr>
      </p:pic>
    </p:spTree>
    <p:extLst>
      <p:ext uri="{BB962C8B-B14F-4D97-AF65-F5344CB8AC3E}">
        <p14:creationId xmlns:p14="http://schemas.microsoft.com/office/powerpoint/2010/main" val="3695834603"/>
      </p:ext>
    </p:extLst>
  </p:cSld>
  <p:clrMapOvr>
    <a:masterClrMapping/>
  </p:clrMapOvr>
  <mc:AlternateContent xmlns:mc="http://schemas.openxmlformats.org/markup-compatibility/2006" xmlns:p14="http://schemas.microsoft.com/office/powerpoint/2010/main">
    <mc:Choice Requires="p14">
      <p:transition spd="slow" p14:dur="2000" advTm="98508"/>
    </mc:Choice>
    <mc:Fallback xmlns="">
      <p:transition spd="slow" advTm="9850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SECTION_UUID" val="06d9a316-fa8d-492d-9fca-52dbc65b9949"/>
  <p:tag name="SLIDO_EVENT_UUID" val="7514ffea-8939-4bdf-9134-06379ef4220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C762DF58BB7642BE32826E8D6C8184" ma:contentTypeVersion="18" ma:contentTypeDescription="Create a new document." ma:contentTypeScope="" ma:versionID="94c8f02419cc1f47935d0e167493a5b9">
  <xsd:schema xmlns:xsd="http://www.w3.org/2001/XMLSchema" xmlns:xs="http://www.w3.org/2001/XMLSchema" xmlns:p="http://schemas.microsoft.com/office/2006/metadata/properties" xmlns:ns2="982eaa6e-e1e6-46de-b261-8adfb4b69922" xmlns:ns3="be5046f2-6cdd-4c6b-b5ae-9b6d017f6504" targetNamespace="http://schemas.microsoft.com/office/2006/metadata/properties" ma:root="true" ma:fieldsID="d9d70822f0fa7573c122c548f2237504" ns2:_="" ns3:_="">
    <xsd:import namespace="982eaa6e-e1e6-46de-b261-8adfb4b69922"/>
    <xsd:import namespace="be5046f2-6cdd-4c6b-b5ae-9b6d017f65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2eaa6e-e1e6-46de-b261-8adfb4b69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acec2c-ceaa-4ac6-a8d1-87d0aee130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5046f2-6cdd-4c6b-b5ae-9b6d017f650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4dae9d-a255-4ed0-a920-82bdd81eb8de}" ma:internalName="TaxCatchAll" ma:showField="CatchAllData" ma:web="be5046f2-6cdd-4c6b-b5ae-9b6d017f65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e5046f2-6cdd-4c6b-b5ae-9b6d017f6504">
      <UserInfo>
        <DisplayName>Becky Rettler</DisplayName>
        <AccountId>22</AccountId>
        <AccountType/>
      </UserInfo>
      <UserInfo>
        <DisplayName>Susan Andersson</DisplayName>
        <AccountId>15</AccountId>
        <AccountType/>
      </UserInfo>
      <UserInfo>
        <DisplayName>Becca Svenson</DisplayName>
        <AccountId>13</AccountId>
        <AccountType/>
      </UserInfo>
      <UserInfo>
        <DisplayName>Ashley Clark</DisplayName>
        <AccountId>26</AccountId>
        <AccountType/>
      </UserInfo>
      <UserInfo>
        <DisplayName>Marissa Glazos</DisplayName>
        <AccountId>101</AccountId>
        <AccountType/>
      </UserInfo>
      <UserInfo>
        <DisplayName>Andrea Kidder</DisplayName>
        <AccountId>106</AccountId>
        <AccountType/>
      </UserInfo>
      <UserInfo>
        <DisplayName>Karlie Hammes</DisplayName>
        <AccountId>112</AccountId>
        <AccountType/>
      </UserInfo>
      <UserInfo>
        <DisplayName>Crystal Wilson</DisplayName>
        <AccountId>49</AccountId>
        <AccountType/>
      </UserInfo>
      <UserInfo>
        <DisplayName>Kallista Bergevain</DisplayName>
        <AccountId>45</AccountId>
        <AccountType/>
      </UserInfo>
      <UserInfo>
        <DisplayName>Betsy Bartholomew</DisplayName>
        <AccountId>133</AccountId>
        <AccountType/>
      </UserInfo>
      <UserInfo>
        <DisplayName>Emily Martin</DisplayName>
        <AccountId>204</AccountId>
        <AccountType/>
      </UserInfo>
      <UserInfo>
        <DisplayName>Jennifer Gilbertson</DisplayName>
        <AccountId>198</AccountId>
        <AccountType/>
      </UserInfo>
      <UserInfo>
        <DisplayName>Molly Jacobs</DisplayName>
        <AccountId>186</AccountId>
        <AccountType/>
      </UserInfo>
      <UserInfo>
        <DisplayName>Rachel Horstman</DisplayName>
        <AccountId>212</AccountId>
        <AccountType/>
      </UserInfo>
      <UserInfo>
        <DisplayName>Lisa Todd</DisplayName>
        <AccountId>189</AccountId>
        <AccountType/>
      </UserInfo>
      <UserInfo>
        <DisplayName>Daria Chamness</DisplayName>
        <AccountId>210</AccountId>
        <AccountType/>
      </UserInfo>
      <UserInfo>
        <DisplayName>Jackie Carter-Critten</DisplayName>
        <AccountId>52</AccountId>
        <AccountType/>
      </UserInfo>
      <UserInfo>
        <DisplayName>Tammy Freese</DisplayName>
        <AccountId>10</AccountId>
        <AccountType/>
      </UserInfo>
      <UserInfo>
        <DisplayName>Natalie Meier-Gove</DisplayName>
        <AccountId>21</AccountId>
        <AccountType/>
      </UserInfo>
    </SharedWithUsers>
    <lcf76f155ced4ddcb4097134ff3c332f xmlns="982eaa6e-e1e6-46de-b261-8adfb4b69922">
      <Terms xmlns="http://schemas.microsoft.com/office/infopath/2007/PartnerControls"/>
    </lcf76f155ced4ddcb4097134ff3c332f>
    <TaxCatchAll xmlns="be5046f2-6cdd-4c6b-b5ae-9b6d017f6504" xsi:nil="true"/>
  </documentManagement>
</p:properties>
</file>

<file path=customXml/itemProps1.xml><?xml version="1.0" encoding="utf-8"?>
<ds:datastoreItem xmlns:ds="http://schemas.openxmlformats.org/officeDocument/2006/customXml" ds:itemID="{B0A28FCA-8C90-4FD3-AF06-E889A9E46D3D}">
  <ds:schemaRefs>
    <ds:schemaRef ds:uri="982eaa6e-e1e6-46de-b261-8adfb4b69922"/>
    <ds:schemaRef ds:uri="be5046f2-6cdd-4c6b-b5ae-9b6d017f65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C7DC76-967F-4BEF-AA16-3AB383729400}">
  <ds:schemaRefs>
    <ds:schemaRef ds:uri="http://schemas.microsoft.com/sharepoint/v3/contenttype/forms"/>
  </ds:schemaRefs>
</ds:datastoreItem>
</file>

<file path=customXml/itemProps3.xml><?xml version="1.0" encoding="utf-8"?>
<ds:datastoreItem xmlns:ds="http://schemas.openxmlformats.org/officeDocument/2006/customXml" ds:itemID="{22475E04-114C-4EBD-87FF-70EA9898B8FA}">
  <ds:schemaRef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purl.org/dc/terms/"/>
    <ds:schemaRef ds:uri="http://purl.org/dc/dcmitype/"/>
    <ds:schemaRef ds:uri="http://schemas.microsoft.com/office/infopath/2007/PartnerControls"/>
    <ds:schemaRef ds:uri="be5046f2-6cdd-4c6b-b5ae-9b6d017f6504"/>
    <ds:schemaRef ds:uri="982eaa6e-e1e6-46de-b261-8adfb4b6992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3639</Words>
  <Application>Microsoft Office PowerPoint</Application>
  <PresentationFormat>Widescreen</PresentationFormat>
  <Paragraphs>243</Paragraphs>
  <Slides>19</Slides>
  <Notes>19</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1_Office Theme</vt:lpstr>
      <vt:lpstr>office theme</vt:lpstr>
      <vt:lpstr>2025 Troop Cookie Manager Training</vt:lpstr>
      <vt:lpstr>Online Training Series</vt:lpstr>
      <vt:lpstr>Section Topics</vt:lpstr>
      <vt:lpstr>Troop Cookie Manager Role Checklist</vt:lpstr>
      <vt:lpstr>2025 Program Updates for Girl Scouts </vt:lpstr>
      <vt:lpstr>2025 Program Updates  Cookie Rewards</vt:lpstr>
      <vt:lpstr> 2025 Program Updates  Volunteer Communications </vt:lpstr>
      <vt:lpstr>2025 Program Updates  Cookie Booths</vt:lpstr>
      <vt:lpstr>2025 Program Updates  Cookie Exchange &amp; New Resources</vt:lpstr>
      <vt:lpstr>Popular features return! </vt:lpstr>
      <vt:lpstr>Key Dates for 2025 Cookie Program</vt:lpstr>
      <vt:lpstr>Cookie Resources:</vt:lpstr>
      <vt:lpstr>Online Resources:</vt:lpstr>
      <vt:lpstr>Print Resources:</vt:lpstr>
      <vt:lpstr>Cookie Business Family Meeting</vt:lpstr>
      <vt:lpstr>Setting Goals</vt:lpstr>
      <vt:lpstr>Your Cookie Support System: We got you!</vt:lpstr>
      <vt:lpstr>Key Takeaways</vt:lpstr>
      <vt:lpstr>THANK YOU!  Next Up: Engaging Girl Scouts and Families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Virtual Cookie Training!</dc:title>
  <dc:creator>Andrea Kidder</dc:creator>
  <cp:lastModifiedBy>Jennifer Gilbertson</cp:lastModifiedBy>
  <cp:revision>3</cp:revision>
  <cp:lastPrinted>2022-11-30T01:05:44Z</cp:lastPrinted>
  <dcterms:created xsi:type="dcterms:W3CDTF">2021-11-10T15:39:45Z</dcterms:created>
  <dcterms:modified xsi:type="dcterms:W3CDTF">2025-01-02T19:28:03Z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0x010100F5C762DF58BB7642BE32826E8D6C8184</vt:lpwstr>
  </property>
  <property fmtid="{D5CDD505-2E9C-101B-9397-08002B2CF9AE}" pid="3" name="SlidoAppVersion">
    <vt:lpwstr>1.5.3.3511</vt:lpwstr>
  </property>
  <property fmtid="{D5CDD505-2E9C-101B-9397-08002B2CF9AE}" pid="4" name="MediaServiceImageTags">
    <vt:lpwstr/>
  </property>
</Properties>
</file>